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2" r:id="rId4"/>
    <p:sldId id="257" r:id="rId5"/>
    <p:sldId id="258" r:id="rId6"/>
    <p:sldId id="259" r:id="rId7"/>
    <p:sldId id="261" r:id="rId8"/>
    <p:sldId id="260" r:id="rId9"/>
    <p:sldId id="266" r:id="rId10"/>
    <p:sldId id="264" r:id="rId11"/>
    <p:sldId id="265"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73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15" d="100"/>
          <a:sy n="115" d="100"/>
        </p:scale>
        <p:origin x="224"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F0B51EF-C741-41D4-ADD4-F8C575BF6A0F}" type="datetimeFigureOut">
              <a:rPr lang="en-US" smtClean="0"/>
              <a:t>3/3/20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9D1E84-5FCD-494D-B97B-1E01539B7EEA}" type="slidenum">
              <a:rPr lang="en-US" smtClean="0"/>
              <a:t>‹#›</a:t>
            </a:fld>
            <a:endParaRPr lang="en-US"/>
          </a:p>
        </p:txBody>
      </p:sp>
    </p:spTree>
    <p:extLst>
      <p:ext uri="{BB962C8B-B14F-4D97-AF65-F5344CB8AC3E}">
        <p14:creationId xmlns:p14="http://schemas.microsoft.com/office/powerpoint/2010/main" val="1552907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0B51EF-C741-41D4-ADD4-F8C575BF6A0F}" type="datetimeFigureOut">
              <a:rPr lang="en-US" smtClean="0"/>
              <a:t>3/3/20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9D1E84-5FCD-494D-B97B-1E01539B7EEA}" type="slidenum">
              <a:rPr lang="en-US" smtClean="0"/>
              <a:t>‹#›</a:t>
            </a:fld>
            <a:endParaRPr lang="en-US"/>
          </a:p>
        </p:txBody>
      </p:sp>
    </p:spTree>
    <p:extLst>
      <p:ext uri="{BB962C8B-B14F-4D97-AF65-F5344CB8AC3E}">
        <p14:creationId xmlns:p14="http://schemas.microsoft.com/office/powerpoint/2010/main" val="3688393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0B51EF-C741-41D4-ADD4-F8C575BF6A0F}" type="datetimeFigureOut">
              <a:rPr lang="en-US" smtClean="0"/>
              <a:t>3/3/20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9D1E84-5FCD-494D-B97B-1E01539B7EEA}" type="slidenum">
              <a:rPr lang="en-US" smtClean="0"/>
              <a:t>‹#›</a:t>
            </a:fld>
            <a:endParaRPr lang="en-US"/>
          </a:p>
        </p:txBody>
      </p:sp>
    </p:spTree>
    <p:extLst>
      <p:ext uri="{BB962C8B-B14F-4D97-AF65-F5344CB8AC3E}">
        <p14:creationId xmlns:p14="http://schemas.microsoft.com/office/powerpoint/2010/main" val="3415431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F0B51EF-C741-41D4-ADD4-F8C575BF6A0F}" type="datetimeFigureOut">
              <a:rPr lang="en-US" smtClean="0"/>
              <a:t>3/3/20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9D1E84-5FCD-494D-B97B-1E01539B7EEA}" type="slidenum">
              <a:rPr lang="en-US" smtClean="0"/>
              <a:t>‹#›</a:t>
            </a:fld>
            <a:endParaRPr lang="en-US"/>
          </a:p>
        </p:txBody>
      </p:sp>
    </p:spTree>
    <p:extLst>
      <p:ext uri="{BB962C8B-B14F-4D97-AF65-F5344CB8AC3E}">
        <p14:creationId xmlns:p14="http://schemas.microsoft.com/office/powerpoint/2010/main" val="3986097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F0B51EF-C741-41D4-ADD4-F8C575BF6A0F}" type="datetimeFigureOut">
              <a:rPr lang="en-US" smtClean="0"/>
              <a:t>3/3/20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9D1E84-5FCD-494D-B97B-1E01539B7EEA}" type="slidenum">
              <a:rPr lang="en-US" smtClean="0"/>
              <a:t>‹#›</a:t>
            </a:fld>
            <a:endParaRPr lang="en-US"/>
          </a:p>
        </p:txBody>
      </p:sp>
    </p:spTree>
    <p:extLst>
      <p:ext uri="{BB962C8B-B14F-4D97-AF65-F5344CB8AC3E}">
        <p14:creationId xmlns:p14="http://schemas.microsoft.com/office/powerpoint/2010/main" val="1251821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F0B51EF-C741-41D4-ADD4-F8C575BF6A0F}" type="datetimeFigureOut">
              <a:rPr lang="en-US" smtClean="0"/>
              <a:t>3/3/20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9D1E84-5FCD-494D-B97B-1E01539B7EEA}" type="slidenum">
              <a:rPr lang="en-US" smtClean="0"/>
              <a:t>‹#›</a:t>
            </a:fld>
            <a:endParaRPr lang="en-US"/>
          </a:p>
        </p:txBody>
      </p:sp>
    </p:spTree>
    <p:extLst>
      <p:ext uri="{BB962C8B-B14F-4D97-AF65-F5344CB8AC3E}">
        <p14:creationId xmlns:p14="http://schemas.microsoft.com/office/powerpoint/2010/main" val="3688771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0B51EF-C741-41D4-ADD4-F8C575BF6A0F}" type="datetimeFigureOut">
              <a:rPr lang="en-US" smtClean="0"/>
              <a:t>3/3/20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9D1E84-5FCD-494D-B97B-1E01539B7EEA}" type="slidenum">
              <a:rPr lang="en-US" smtClean="0"/>
              <a:t>‹#›</a:t>
            </a:fld>
            <a:endParaRPr lang="en-US"/>
          </a:p>
        </p:txBody>
      </p:sp>
    </p:spTree>
    <p:extLst>
      <p:ext uri="{BB962C8B-B14F-4D97-AF65-F5344CB8AC3E}">
        <p14:creationId xmlns:p14="http://schemas.microsoft.com/office/powerpoint/2010/main" val="372158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F0B51EF-C741-41D4-ADD4-F8C575BF6A0F}" type="datetimeFigureOut">
              <a:rPr lang="en-US" smtClean="0"/>
              <a:t>3/3/20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9D1E84-5FCD-494D-B97B-1E01539B7EEA}" type="slidenum">
              <a:rPr lang="en-US" smtClean="0"/>
              <a:t>‹#›</a:t>
            </a:fld>
            <a:endParaRPr lang="en-US"/>
          </a:p>
        </p:txBody>
      </p:sp>
    </p:spTree>
    <p:extLst>
      <p:ext uri="{BB962C8B-B14F-4D97-AF65-F5344CB8AC3E}">
        <p14:creationId xmlns:p14="http://schemas.microsoft.com/office/powerpoint/2010/main" val="1194536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F0B51EF-C741-41D4-ADD4-F8C575BF6A0F}" type="datetimeFigureOut">
              <a:rPr lang="en-US" smtClean="0"/>
              <a:t>3/3/20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9D1E84-5FCD-494D-B97B-1E01539B7EEA}" type="slidenum">
              <a:rPr lang="en-US" smtClean="0"/>
              <a:t>‹#›</a:t>
            </a:fld>
            <a:endParaRPr lang="en-US"/>
          </a:p>
        </p:txBody>
      </p:sp>
    </p:spTree>
    <p:extLst>
      <p:ext uri="{BB962C8B-B14F-4D97-AF65-F5344CB8AC3E}">
        <p14:creationId xmlns:p14="http://schemas.microsoft.com/office/powerpoint/2010/main" val="2528297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0B51EF-C741-41D4-ADD4-F8C575BF6A0F}" type="datetimeFigureOut">
              <a:rPr lang="en-US" smtClean="0"/>
              <a:t>3/3/20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9D1E84-5FCD-494D-B97B-1E01539B7EEA}" type="slidenum">
              <a:rPr lang="en-US" smtClean="0"/>
              <a:t>‹#›</a:t>
            </a:fld>
            <a:endParaRPr lang="en-US"/>
          </a:p>
        </p:txBody>
      </p:sp>
    </p:spTree>
    <p:extLst>
      <p:ext uri="{BB962C8B-B14F-4D97-AF65-F5344CB8AC3E}">
        <p14:creationId xmlns:p14="http://schemas.microsoft.com/office/powerpoint/2010/main" val="140181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0B51EF-C741-41D4-ADD4-F8C575BF6A0F}" type="datetimeFigureOut">
              <a:rPr lang="en-US" smtClean="0"/>
              <a:t>3/3/20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9D1E84-5FCD-494D-B97B-1E01539B7EEA}" type="slidenum">
              <a:rPr lang="en-US" smtClean="0"/>
              <a:t>‹#›</a:t>
            </a:fld>
            <a:endParaRPr lang="en-US"/>
          </a:p>
        </p:txBody>
      </p:sp>
    </p:spTree>
    <p:extLst>
      <p:ext uri="{BB962C8B-B14F-4D97-AF65-F5344CB8AC3E}">
        <p14:creationId xmlns:p14="http://schemas.microsoft.com/office/powerpoint/2010/main" val="2989879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0B51EF-C741-41D4-ADD4-F8C575BF6A0F}" type="datetimeFigureOut">
              <a:rPr lang="en-US" smtClean="0"/>
              <a:t>3/3/20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9D1E84-5FCD-494D-B97B-1E01539B7EEA}" type="slidenum">
              <a:rPr lang="en-US" smtClean="0"/>
              <a:t>‹#›</a:t>
            </a:fld>
            <a:endParaRPr lang="en-US"/>
          </a:p>
        </p:txBody>
      </p:sp>
    </p:spTree>
    <p:extLst>
      <p:ext uri="{BB962C8B-B14F-4D97-AF65-F5344CB8AC3E}">
        <p14:creationId xmlns:p14="http://schemas.microsoft.com/office/powerpoint/2010/main" val="1663045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429000"/>
            <a:ext cx="9144000" cy="1499839"/>
          </a:xfrm>
        </p:spPr>
        <p:txBody>
          <a:bodyPr>
            <a:normAutofit/>
          </a:bodyPr>
          <a:lstStyle/>
          <a:p>
            <a:r>
              <a:rPr lang="en-US" sz="4800" dirty="0"/>
              <a:t>Honda Engineering Collaboration with Local Schools for Technical Staff</a:t>
            </a:r>
          </a:p>
        </p:txBody>
      </p:sp>
      <p:pic>
        <p:nvPicPr>
          <p:cNvPr id="1026" name="Picture 1" descr="cid:image001.png@01D425BE.E43465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002" y="55563"/>
            <a:ext cx="280731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txBox="1">
            <a:spLocks/>
          </p:cNvSpPr>
          <p:nvPr/>
        </p:nvSpPr>
        <p:spPr>
          <a:xfrm>
            <a:off x="9743440" y="121921"/>
            <a:ext cx="2290510" cy="832806"/>
          </a:xfrm>
          <a:prstGeom prst="rect">
            <a:avLst/>
          </a:prstGeom>
          <a:solidFill>
            <a:schemeClr val="accent5"/>
          </a:solidFill>
        </p:spPr>
        <p:txBody>
          <a:bodyPr vert="horz" lIns="91440" tIns="45720" rIns="91440" bIns="45720" rtlCol="0" anchor="b">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2500" b="1" dirty="0">
                <a:solidFill>
                  <a:schemeClr val="accent3">
                    <a:lumMod val="60000"/>
                    <a:lumOff val="40000"/>
                  </a:schemeClr>
                </a:solidFill>
              </a:rPr>
              <a:t>February 2020</a:t>
            </a:r>
          </a:p>
          <a:p>
            <a:r>
              <a:rPr lang="en-US" sz="2500" b="1" dirty="0">
                <a:solidFill>
                  <a:schemeClr val="accent3">
                    <a:lumMod val="60000"/>
                    <a:lumOff val="40000"/>
                  </a:schemeClr>
                </a:solidFill>
              </a:rPr>
              <a:t>R. Brown</a:t>
            </a:r>
          </a:p>
        </p:txBody>
      </p:sp>
      <p:cxnSp>
        <p:nvCxnSpPr>
          <p:cNvPr id="7" name="Straight Connector 6"/>
          <p:cNvCxnSpPr/>
          <p:nvPr/>
        </p:nvCxnSpPr>
        <p:spPr>
          <a:xfrm flipV="1">
            <a:off x="158880" y="1036325"/>
            <a:ext cx="11875070" cy="60949"/>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D1061A54-5F35-644F-AAC0-3693204E821F}"/>
              </a:ext>
            </a:extLst>
          </p:cNvPr>
          <p:cNvSpPr txBox="1">
            <a:spLocks/>
          </p:cNvSpPr>
          <p:nvPr/>
        </p:nvSpPr>
        <p:spPr>
          <a:xfrm>
            <a:off x="1848767" y="1644805"/>
            <a:ext cx="8494466" cy="1784195"/>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latin typeface="Arial" panose="020B0604020202020204" pitchFamily="34" charset="0"/>
                <a:cs typeface="Arial" panose="020B0604020202020204" pitchFamily="34" charset="0"/>
              </a:rPr>
              <a:t>Building Industry Partnerships that Work</a:t>
            </a:r>
          </a:p>
        </p:txBody>
      </p:sp>
      <p:grpSp>
        <p:nvGrpSpPr>
          <p:cNvPr id="3" name="Group 2">
            <a:extLst>
              <a:ext uri="{FF2B5EF4-FFF2-40B4-BE49-F238E27FC236}">
                <a16:creationId xmlns:a16="http://schemas.microsoft.com/office/drawing/2014/main" id="{DF0ABBE3-1FB3-1549-8016-11BCB436FAA2}"/>
              </a:ext>
            </a:extLst>
          </p:cNvPr>
          <p:cNvGrpSpPr/>
          <p:nvPr/>
        </p:nvGrpSpPr>
        <p:grpSpPr>
          <a:xfrm>
            <a:off x="3246120" y="5256218"/>
            <a:ext cx="5699760" cy="1009016"/>
            <a:chOff x="3063240" y="5256218"/>
            <a:chExt cx="5699760" cy="1009016"/>
          </a:xfrm>
        </p:grpSpPr>
        <p:sp>
          <p:nvSpPr>
            <p:cNvPr id="9" name="Title 1">
              <a:extLst>
                <a:ext uri="{FF2B5EF4-FFF2-40B4-BE49-F238E27FC236}">
                  <a16:creationId xmlns:a16="http://schemas.microsoft.com/office/drawing/2014/main" id="{7C5E0E70-63EF-0E41-B28D-0D3F5882552C}"/>
                </a:ext>
              </a:extLst>
            </p:cNvPr>
            <p:cNvSpPr txBox="1">
              <a:spLocks/>
            </p:cNvSpPr>
            <p:nvPr/>
          </p:nvSpPr>
          <p:spPr>
            <a:xfrm>
              <a:off x="3063240" y="5256218"/>
              <a:ext cx="2849880" cy="10090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t>Reddy Brown</a:t>
              </a:r>
            </a:p>
            <a:p>
              <a:r>
                <a:rPr lang="en-US" sz="3200" b="1" dirty="0"/>
                <a:t>Honda</a:t>
              </a:r>
            </a:p>
          </p:txBody>
        </p:sp>
        <p:sp>
          <p:nvSpPr>
            <p:cNvPr id="10" name="Title 1">
              <a:extLst>
                <a:ext uri="{FF2B5EF4-FFF2-40B4-BE49-F238E27FC236}">
                  <a16:creationId xmlns:a16="http://schemas.microsoft.com/office/drawing/2014/main" id="{0F5DBB2D-1E74-004B-9232-033948F3ACA0}"/>
                </a:ext>
              </a:extLst>
            </p:cNvPr>
            <p:cNvSpPr txBox="1">
              <a:spLocks/>
            </p:cNvSpPr>
            <p:nvPr/>
          </p:nvSpPr>
          <p:spPr>
            <a:xfrm>
              <a:off x="5913120" y="5256218"/>
              <a:ext cx="2849880" cy="10090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t>Tad </a:t>
              </a:r>
              <a:r>
                <a:rPr lang="en-US" sz="3200" b="1" dirty="0" err="1"/>
                <a:t>Douce</a:t>
              </a:r>
              <a:endParaRPr lang="en-US" sz="3200" b="1" dirty="0"/>
            </a:p>
            <a:p>
              <a:r>
                <a:rPr lang="en-US" sz="3200" b="1" dirty="0"/>
                <a:t>Tri-Rivers CC</a:t>
              </a:r>
            </a:p>
          </p:txBody>
        </p:sp>
      </p:grpSp>
    </p:spTree>
    <p:extLst>
      <p:ext uri="{BB962C8B-B14F-4D97-AF65-F5344CB8AC3E}">
        <p14:creationId xmlns:p14="http://schemas.microsoft.com/office/powerpoint/2010/main" val="272784310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9E4690A-9BA6-D446-AA57-586683039132}"/>
              </a:ext>
            </a:extLst>
          </p:cNvPr>
          <p:cNvSpPr/>
          <p:nvPr/>
        </p:nvSpPr>
        <p:spPr>
          <a:xfrm>
            <a:off x="3860800" y="637478"/>
            <a:ext cx="4470400" cy="923330"/>
          </a:xfrm>
          <a:prstGeom prst="rect">
            <a:avLst/>
          </a:prstGeom>
        </p:spPr>
        <p:txBody>
          <a:bodyPr wrap="square">
            <a:spAutoFit/>
          </a:bodyPr>
          <a:lstStyle/>
          <a:p>
            <a:r>
              <a:rPr lang="en-US" sz="5400" b="1" dirty="0">
                <a:latin typeface="Arial" panose="020B0604020202020204" pitchFamily="34" charset="0"/>
                <a:cs typeface="Arial" panose="020B0604020202020204" pitchFamily="34" charset="0"/>
              </a:rPr>
              <a:t>Partnerships</a:t>
            </a:r>
            <a:endParaRPr lang="en-US" sz="5400" dirty="0"/>
          </a:p>
        </p:txBody>
      </p:sp>
      <p:sp>
        <p:nvSpPr>
          <p:cNvPr id="10" name="Title 1">
            <a:extLst>
              <a:ext uri="{FF2B5EF4-FFF2-40B4-BE49-F238E27FC236}">
                <a16:creationId xmlns:a16="http://schemas.microsoft.com/office/drawing/2014/main" id="{9E9F52D4-9C9B-0F4A-B5D0-E9E77BEC8C08}"/>
              </a:ext>
            </a:extLst>
          </p:cNvPr>
          <p:cNvSpPr txBox="1">
            <a:spLocks/>
          </p:cNvSpPr>
          <p:nvPr/>
        </p:nvSpPr>
        <p:spPr>
          <a:xfrm>
            <a:off x="9743440" y="121921"/>
            <a:ext cx="2290510" cy="832806"/>
          </a:xfrm>
          <a:prstGeom prst="rect">
            <a:avLst/>
          </a:prstGeom>
          <a:solidFill>
            <a:schemeClr val="accent5"/>
          </a:solidFill>
        </p:spPr>
        <p:txBody>
          <a:bodyPr vert="horz" lIns="91440" tIns="45720" rIns="91440" bIns="45720" rtlCol="0" anchor="b">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2500" b="1" dirty="0">
                <a:solidFill>
                  <a:schemeClr val="accent3">
                    <a:lumMod val="60000"/>
                    <a:lumOff val="40000"/>
                  </a:schemeClr>
                </a:solidFill>
              </a:rPr>
              <a:t>February 2020</a:t>
            </a:r>
          </a:p>
          <a:p>
            <a:r>
              <a:rPr lang="en-US" sz="2500" b="1" dirty="0">
                <a:solidFill>
                  <a:schemeClr val="accent3">
                    <a:lumMod val="60000"/>
                    <a:lumOff val="40000"/>
                  </a:schemeClr>
                </a:solidFill>
              </a:rPr>
              <a:t>R. Brown</a:t>
            </a:r>
          </a:p>
        </p:txBody>
      </p:sp>
      <p:sp>
        <p:nvSpPr>
          <p:cNvPr id="11" name="Rectangle 10">
            <a:extLst>
              <a:ext uri="{FF2B5EF4-FFF2-40B4-BE49-F238E27FC236}">
                <a16:creationId xmlns:a16="http://schemas.microsoft.com/office/drawing/2014/main" id="{7D7A0C7C-B5AE-6A48-9525-23C4A00E3A89}"/>
              </a:ext>
            </a:extLst>
          </p:cNvPr>
          <p:cNvSpPr/>
          <p:nvPr/>
        </p:nvSpPr>
        <p:spPr>
          <a:xfrm>
            <a:off x="2448406" y="1560808"/>
            <a:ext cx="7295187" cy="584775"/>
          </a:xfrm>
          <a:prstGeom prst="rect">
            <a:avLst/>
          </a:prstGeom>
        </p:spPr>
        <p:txBody>
          <a:bodyPr wrap="square">
            <a:spAutoFit/>
          </a:bodyPr>
          <a:lstStyle/>
          <a:p>
            <a:pPr algn="ctr"/>
            <a:r>
              <a:rPr lang="en-US" sz="3200" b="1" dirty="0">
                <a:solidFill>
                  <a:srgbClr val="4373C4"/>
                </a:solidFill>
                <a:latin typeface="Arial" panose="020B0604020202020204" pitchFamily="34" charset="0"/>
                <a:cs typeface="Arial" panose="020B0604020202020204" pitchFamily="34" charset="0"/>
              </a:rPr>
              <a:t>Teacher Training</a:t>
            </a:r>
            <a:endParaRPr lang="en-US" sz="3200" dirty="0">
              <a:solidFill>
                <a:srgbClr val="4373C4"/>
              </a:solidFill>
            </a:endParaRPr>
          </a:p>
        </p:txBody>
      </p:sp>
      <p:pic>
        <p:nvPicPr>
          <p:cNvPr id="3" name="Picture 2">
            <a:extLst>
              <a:ext uri="{FF2B5EF4-FFF2-40B4-BE49-F238E27FC236}">
                <a16:creationId xmlns:a16="http://schemas.microsoft.com/office/drawing/2014/main" id="{2D88E659-557A-3A46-B60F-CF3AD0BA4D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2080" y="2322489"/>
            <a:ext cx="4389120" cy="29260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3B11BA00-6119-8E4A-B7AC-EA53CAF8AC84}"/>
              </a:ext>
            </a:extLst>
          </p:cNvPr>
          <p:cNvPicPr>
            <a:picLocks noChangeAspect="1"/>
          </p:cNvPicPr>
          <p:nvPr/>
        </p:nvPicPr>
        <p:blipFill rotWithShape="1">
          <a:blip r:embed="rId3"/>
          <a:srcRect r="13333"/>
          <a:stretch/>
        </p:blipFill>
        <p:spPr>
          <a:xfrm rot="627310">
            <a:off x="7297551" y="3192064"/>
            <a:ext cx="4508332" cy="29260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8E0887DD-7DC6-4D42-8F24-AF5CAE187729}"/>
              </a:ext>
            </a:extLst>
          </p:cNvPr>
          <p:cNvPicPr>
            <a:picLocks noChangeAspect="1"/>
          </p:cNvPicPr>
          <p:nvPr/>
        </p:nvPicPr>
        <p:blipFill rotWithShape="1">
          <a:blip r:embed="rId4">
            <a:extLst>
              <a:ext uri="{28A0092B-C50C-407E-A947-70E740481C1C}">
                <a14:useLocalDpi xmlns:a14="http://schemas.microsoft.com/office/drawing/2010/main" val="0"/>
              </a:ext>
            </a:extLst>
          </a:blip>
          <a:srcRect b="23918"/>
          <a:stretch/>
        </p:blipFill>
        <p:spPr>
          <a:xfrm rot="20842087">
            <a:off x="473087" y="2967166"/>
            <a:ext cx="3821309" cy="30625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13">
            <a:extLst>
              <a:ext uri="{FF2B5EF4-FFF2-40B4-BE49-F238E27FC236}">
                <a16:creationId xmlns:a16="http://schemas.microsoft.com/office/drawing/2014/main" id="{409ECD4F-DF85-7E4F-85DF-D824A993D67C}"/>
              </a:ext>
            </a:extLst>
          </p:cNvPr>
          <p:cNvSpPr/>
          <p:nvPr/>
        </p:nvSpPr>
        <p:spPr>
          <a:xfrm>
            <a:off x="3354587" y="5834881"/>
            <a:ext cx="5482823" cy="646331"/>
          </a:xfrm>
          <a:prstGeom prst="rect">
            <a:avLst/>
          </a:prstGeom>
        </p:spPr>
        <p:txBody>
          <a:bodyPr wrap="square">
            <a:spAutoFit/>
          </a:bodyPr>
          <a:lstStyle/>
          <a:p>
            <a:pPr algn="ctr"/>
            <a:r>
              <a:rPr lang="en-US" sz="3600" b="1" dirty="0">
                <a:latin typeface="Arial" panose="020B0604020202020204" pitchFamily="34" charset="0"/>
                <a:cs typeface="Arial" panose="020B0604020202020204" pitchFamily="34" charset="0"/>
              </a:rPr>
              <a:t>Started in 1997</a:t>
            </a:r>
            <a:endParaRPr lang="en-US" sz="3600" dirty="0"/>
          </a:p>
        </p:txBody>
      </p:sp>
    </p:spTree>
    <p:extLst>
      <p:ext uri="{BB962C8B-B14F-4D97-AF65-F5344CB8AC3E}">
        <p14:creationId xmlns:p14="http://schemas.microsoft.com/office/powerpoint/2010/main" val="215618398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AE8BB8-E215-9745-8624-C6BBDF3015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24862">
            <a:off x="7792720" y="3248305"/>
            <a:ext cx="3901440" cy="29260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CAE29CB9-639B-ED42-8117-9B8B27E47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62102">
            <a:off x="651938" y="3242046"/>
            <a:ext cx="3901440" cy="29260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a:extLst>
              <a:ext uri="{FF2B5EF4-FFF2-40B4-BE49-F238E27FC236}">
                <a16:creationId xmlns:a16="http://schemas.microsoft.com/office/drawing/2014/main" id="{49E4690A-9BA6-D446-AA57-586683039132}"/>
              </a:ext>
            </a:extLst>
          </p:cNvPr>
          <p:cNvSpPr/>
          <p:nvPr/>
        </p:nvSpPr>
        <p:spPr>
          <a:xfrm>
            <a:off x="3860800" y="637478"/>
            <a:ext cx="4470400" cy="923330"/>
          </a:xfrm>
          <a:prstGeom prst="rect">
            <a:avLst/>
          </a:prstGeom>
        </p:spPr>
        <p:txBody>
          <a:bodyPr wrap="square">
            <a:spAutoFit/>
          </a:bodyPr>
          <a:lstStyle/>
          <a:p>
            <a:r>
              <a:rPr lang="en-US" sz="5400" b="1" dirty="0">
                <a:latin typeface="Arial" panose="020B0604020202020204" pitchFamily="34" charset="0"/>
                <a:cs typeface="Arial" panose="020B0604020202020204" pitchFamily="34" charset="0"/>
              </a:rPr>
              <a:t>Partnerships</a:t>
            </a:r>
            <a:endParaRPr lang="en-US" sz="5400" dirty="0"/>
          </a:p>
        </p:txBody>
      </p:sp>
      <p:sp>
        <p:nvSpPr>
          <p:cNvPr id="9" name="Rectangle 8">
            <a:extLst>
              <a:ext uri="{FF2B5EF4-FFF2-40B4-BE49-F238E27FC236}">
                <a16:creationId xmlns:a16="http://schemas.microsoft.com/office/drawing/2014/main" id="{9ADFCE36-2CE1-C147-8D88-169CA421001A}"/>
              </a:ext>
            </a:extLst>
          </p:cNvPr>
          <p:cNvSpPr/>
          <p:nvPr/>
        </p:nvSpPr>
        <p:spPr>
          <a:xfrm>
            <a:off x="2448406" y="1560808"/>
            <a:ext cx="7295187" cy="584775"/>
          </a:xfrm>
          <a:prstGeom prst="rect">
            <a:avLst/>
          </a:prstGeom>
        </p:spPr>
        <p:txBody>
          <a:bodyPr wrap="square">
            <a:spAutoFit/>
          </a:bodyPr>
          <a:lstStyle/>
          <a:p>
            <a:pPr algn="ctr"/>
            <a:r>
              <a:rPr lang="en-US" sz="3200" b="1" dirty="0">
                <a:solidFill>
                  <a:srgbClr val="4373C4"/>
                </a:solidFill>
                <a:latin typeface="Arial" panose="020B0604020202020204" pitchFamily="34" charset="0"/>
                <a:cs typeface="Arial" panose="020B0604020202020204" pitchFamily="34" charset="0"/>
              </a:rPr>
              <a:t>Student Camps</a:t>
            </a:r>
            <a:endParaRPr lang="en-US" sz="3200" dirty="0">
              <a:solidFill>
                <a:srgbClr val="4373C4"/>
              </a:solidFill>
            </a:endParaRPr>
          </a:p>
        </p:txBody>
      </p:sp>
      <p:sp>
        <p:nvSpPr>
          <p:cNvPr id="10" name="Title 1">
            <a:extLst>
              <a:ext uri="{FF2B5EF4-FFF2-40B4-BE49-F238E27FC236}">
                <a16:creationId xmlns:a16="http://schemas.microsoft.com/office/drawing/2014/main" id="{9E9F52D4-9C9B-0F4A-B5D0-E9E77BEC8C08}"/>
              </a:ext>
            </a:extLst>
          </p:cNvPr>
          <p:cNvSpPr txBox="1">
            <a:spLocks/>
          </p:cNvSpPr>
          <p:nvPr/>
        </p:nvSpPr>
        <p:spPr>
          <a:xfrm>
            <a:off x="9743440" y="121921"/>
            <a:ext cx="2290510" cy="832806"/>
          </a:xfrm>
          <a:prstGeom prst="rect">
            <a:avLst/>
          </a:prstGeom>
          <a:solidFill>
            <a:schemeClr val="accent5"/>
          </a:solidFill>
        </p:spPr>
        <p:txBody>
          <a:bodyPr vert="horz" lIns="91440" tIns="45720" rIns="91440" bIns="45720" rtlCol="0" anchor="b">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2500" b="1" dirty="0">
                <a:solidFill>
                  <a:schemeClr val="accent3">
                    <a:lumMod val="60000"/>
                    <a:lumOff val="40000"/>
                  </a:schemeClr>
                </a:solidFill>
              </a:rPr>
              <a:t>February 2020</a:t>
            </a:r>
          </a:p>
          <a:p>
            <a:r>
              <a:rPr lang="en-US" sz="2500" b="1" dirty="0">
                <a:solidFill>
                  <a:schemeClr val="accent3">
                    <a:lumMod val="60000"/>
                    <a:lumOff val="40000"/>
                  </a:schemeClr>
                </a:solidFill>
              </a:rPr>
              <a:t>R. Brown</a:t>
            </a:r>
          </a:p>
        </p:txBody>
      </p:sp>
      <p:pic>
        <p:nvPicPr>
          <p:cNvPr id="12" name="Picture 11">
            <a:extLst>
              <a:ext uri="{FF2B5EF4-FFF2-40B4-BE49-F238E27FC236}">
                <a16:creationId xmlns:a16="http://schemas.microsoft.com/office/drawing/2014/main" id="{86D4F2C2-3657-F84B-B592-8DF06B1275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5280" y="2471128"/>
            <a:ext cx="3901440" cy="29260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19404551"/>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 name="Group 109"/>
          <p:cNvGrpSpPr/>
          <p:nvPr/>
        </p:nvGrpSpPr>
        <p:grpSpPr>
          <a:xfrm>
            <a:off x="5308600" y="3890442"/>
            <a:ext cx="1924050" cy="1906557"/>
            <a:chOff x="5308600" y="3890442"/>
            <a:chExt cx="1924050" cy="1906557"/>
          </a:xfrm>
        </p:grpSpPr>
        <p:pic>
          <p:nvPicPr>
            <p:cNvPr id="2" name="Picture 1"/>
            <p:cNvPicPr>
              <a:picLocks noChangeAspect="1"/>
            </p:cNvPicPr>
            <p:nvPr/>
          </p:nvPicPr>
          <p:blipFill>
            <a:blip r:embed="rId2"/>
            <a:stretch>
              <a:fillRect/>
            </a:stretch>
          </p:blipFill>
          <p:spPr>
            <a:xfrm>
              <a:off x="5311140" y="5089324"/>
              <a:ext cx="651510" cy="707675"/>
            </a:xfrm>
            <a:prstGeom prst="rect">
              <a:avLst/>
            </a:prstGeom>
          </p:spPr>
        </p:pic>
        <p:pic>
          <p:nvPicPr>
            <p:cNvPr id="3" name="Picture 2"/>
            <p:cNvPicPr>
              <a:picLocks noChangeAspect="1"/>
            </p:cNvPicPr>
            <p:nvPr/>
          </p:nvPicPr>
          <p:blipFill>
            <a:blip r:embed="rId2"/>
            <a:stretch>
              <a:fillRect/>
            </a:stretch>
          </p:blipFill>
          <p:spPr>
            <a:xfrm>
              <a:off x="5849620" y="5089324"/>
              <a:ext cx="651510" cy="707675"/>
            </a:xfrm>
            <a:prstGeom prst="rect">
              <a:avLst/>
            </a:prstGeom>
          </p:spPr>
        </p:pic>
        <p:pic>
          <p:nvPicPr>
            <p:cNvPr id="4" name="Picture 3"/>
            <p:cNvPicPr>
              <a:picLocks noChangeAspect="1"/>
            </p:cNvPicPr>
            <p:nvPr/>
          </p:nvPicPr>
          <p:blipFill>
            <a:blip r:embed="rId2"/>
            <a:stretch>
              <a:fillRect/>
            </a:stretch>
          </p:blipFill>
          <p:spPr>
            <a:xfrm>
              <a:off x="6175375" y="5089324"/>
              <a:ext cx="651510" cy="707675"/>
            </a:xfrm>
            <a:prstGeom prst="rect">
              <a:avLst/>
            </a:prstGeom>
          </p:spPr>
        </p:pic>
        <p:pic>
          <p:nvPicPr>
            <p:cNvPr id="5" name="Picture 4"/>
            <p:cNvPicPr>
              <a:picLocks noChangeAspect="1"/>
            </p:cNvPicPr>
            <p:nvPr/>
          </p:nvPicPr>
          <p:blipFill>
            <a:blip r:embed="rId2"/>
            <a:stretch>
              <a:fillRect/>
            </a:stretch>
          </p:blipFill>
          <p:spPr>
            <a:xfrm>
              <a:off x="6581140" y="5089323"/>
              <a:ext cx="651510" cy="707675"/>
            </a:xfrm>
            <a:prstGeom prst="rect">
              <a:avLst/>
            </a:prstGeom>
          </p:spPr>
        </p:pic>
        <p:pic>
          <p:nvPicPr>
            <p:cNvPr id="6" name="Picture 5"/>
            <p:cNvPicPr>
              <a:picLocks noChangeAspect="1"/>
            </p:cNvPicPr>
            <p:nvPr/>
          </p:nvPicPr>
          <p:blipFill>
            <a:blip r:embed="rId2"/>
            <a:stretch>
              <a:fillRect/>
            </a:stretch>
          </p:blipFill>
          <p:spPr>
            <a:xfrm>
              <a:off x="5309870" y="4489884"/>
              <a:ext cx="651510" cy="707675"/>
            </a:xfrm>
            <a:prstGeom prst="rect">
              <a:avLst/>
            </a:prstGeom>
          </p:spPr>
        </p:pic>
        <p:pic>
          <p:nvPicPr>
            <p:cNvPr id="7" name="Picture 6"/>
            <p:cNvPicPr>
              <a:picLocks noChangeAspect="1"/>
            </p:cNvPicPr>
            <p:nvPr/>
          </p:nvPicPr>
          <p:blipFill>
            <a:blip r:embed="rId2"/>
            <a:stretch>
              <a:fillRect/>
            </a:stretch>
          </p:blipFill>
          <p:spPr>
            <a:xfrm>
              <a:off x="5848350" y="4489884"/>
              <a:ext cx="651510" cy="707675"/>
            </a:xfrm>
            <a:prstGeom prst="rect">
              <a:avLst/>
            </a:prstGeom>
          </p:spPr>
        </p:pic>
        <p:pic>
          <p:nvPicPr>
            <p:cNvPr id="8" name="Picture 7"/>
            <p:cNvPicPr>
              <a:picLocks noChangeAspect="1"/>
            </p:cNvPicPr>
            <p:nvPr/>
          </p:nvPicPr>
          <p:blipFill>
            <a:blip r:embed="rId2"/>
            <a:stretch>
              <a:fillRect/>
            </a:stretch>
          </p:blipFill>
          <p:spPr>
            <a:xfrm>
              <a:off x="6174105" y="4489884"/>
              <a:ext cx="651510" cy="707675"/>
            </a:xfrm>
            <a:prstGeom prst="rect">
              <a:avLst/>
            </a:prstGeom>
          </p:spPr>
        </p:pic>
        <p:pic>
          <p:nvPicPr>
            <p:cNvPr id="9" name="Picture 8"/>
            <p:cNvPicPr>
              <a:picLocks noChangeAspect="1"/>
            </p:cNvPicPr>
            <p:nvPr/>
          </p:nvPicPr>
          <p:blipFill>
            <a:blip r:embed="rId2"/>
            <a:stretch>
              <a:fillRect/>
            </a:stretch>
          </p:blipFill>
          <p:spPr>
            <a:xfrm>
              <a:off x="6579870" y="4489883"/>
              <a:ext cx="651510" cy="707675"/>
            </a:xfrm>
            <a:prstGeom prst="rect">
              <a:avLst/>
            </a:prstGeom>
          </p:spPr>
        </p:pic>
        <p:pic>
          <p:nvPicPr>
            <p:cNvPr id="10" name="Picture 9"/>
            <p:cNvPicPr>
              <a:picLocks noChangeAspect="1"/>
            </p:cNvPicPr>
            <p:nvPr/>
          </p:nvPicPr>
          <p:blipFill>
            <a:blip r:embed="rId2"/>
            <a:stretch>
              <a:fillRect/>
            </a:stretch>
          </p:blipFill>
          <p:spPr>
            <a:xfrm>
              <a:off x="5308600" y="3890443"/>
              <a:ext cx="651510" cy="707675"/>
            </a:xfrm>
            <a:prstGeom prst="rect">
              <a:avLst/>
            </a:prstGeom>
          </p:spPr>
        </p:pic>
        <p:pic>
          <p:nvPicPr>
            <p:cNvPr id="11" name="Picture 10"/>
            <p:cNvPicPr>
              <a:picLocks noChangeAspect="1"/>
            </p:cNvPicPr>
            <p:nvPr/>
          </p:nvPicPr>
          <p:blipFill>
            <a:blip r:embed="rId2"/>
            <a:stretch>
              <a:fillRect/>
            </a:stretch>
          </p:blipFill>
          <p:spPr>
            <a:xfrm>
              <a:off x="5847080" y="3890443"/>
              <a:ext cx="651510" cy="707675"/>
            </a:xfrm>
            <a:prstGeom prst="rect">
              <a:avLst/>
            </a:prstGeom>
          </p:spPr>
        </p:pic>
        <p:pic>
          <p:nvPicPr>
            <p:cNvPr id="12" name="Picture 11"/>
            <p:cNvPicPr>
              <a:picLocks noChangeAspect="1"/>
            </p:cNvPicPr>
            <p:nvPr/>
          </p:nvPicPr>
          <p:blipFill>
            <a:blip r:embed="rId2"/>
            <a:stretch>
              <a:fillRect/>
            </a:stretch>
          </p:blipFill>
          <p:spPr>
            <a:xfrm>
              <a:off x="6172835" y="3890443"/>
              <a:ext cx="651510" cy="707675"/>
            </a:xfrm>
            <a:prstGeom prst="rect">
              <a:avLst/>
            </a:prstGeom>
          </p:spPr>
        </p:pic>
        <p:pic>
          <p:nvPicPr>
            <p:cNvPr id="13" name="Picture 12"/>
            <p:cNvPicPr>
              <a:picLocks noChangeAspect="1"/>
            </p:cNvPicPr>
            <p:nvPr/>
          </p:nvPicPr>
          <p:blipFill>
            <a:blip r:embed="rId2"/>
            <a:stretch>
              <a:fillRect/>
            </a:stretch>
          </p:blipFill>
          <p:spPr>
            <a:xfrm>
              <a:off x="6578600" y="3890442"/>
              <a:ext cx="651510" cy="707675"/>
            </a:xfrm>
            <a:prstGeom prst="rect">
              <a:avLst/>
            </a:prstGeom>
          </p:spPr>
        </p:pic>
      </p:grpSp>
      <p:sp>
        <p:nvSpPr>
          <p:cNvPr id="86" name="Rectangle 85"/>
          <p:cNvSpPr/>
          <p:nvPr/>
        </p:nvSpPr>
        <p:spPr>
          <a:xfrm>
            <a:off x="5700557" y="3347295"/>
            <a:ext cx="1087626" cy="4829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2010</a:t>
            </a:r>
          </a:p>
        </p:txBody>
      </p:sp>
      <p:sp>
        <p:nvSpPr>
          <p:cNvPr id="87" name="Rectangle 86"/>
          <p:cNvSpPr/>
          <p:nvPr/>
        </p:nvSpPr>
        <p:spPr>
          <a:xfrm>
            <a:off x="8536305" y="1351233"/>
            <a:ext cx="1076960" cy="4947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2020</a:t>
            </a:r>
          </a:p>
        </p:txBody>
      </p:sp>
      <p:sp>
        <p:nvSpPr>
          <p:cNvPr id="88" name="Right Arrow 87"/>
          <p:cNvSpPr/>
          <p:nvPr/>
        </p:nvSpPr>
        <p:spPr>
          <a:xfrm>
            <a:off x="6859905" y="6063259"/>
            <a:ext cx="777669" cy="4498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1" name="Picture 90"/>
          <p:cNvPicPr>
            <a:picLocks noChangeAspect="1"/>
          </p:cNvPicPr>
          <p:nvPr/>
        </p:nvPicPr>
        <p:blipFill>
          <a:blip r:embed="rId2"/>
          <a:stretch>
            <a:fillRect/>
          </a:stretch>
        </p:blipFill>
        <p:spPr>
          <a:xfrm>
            <a:off x="1456174" y="3245901"/>
            <a:ext cx="2348629" cy="2551097"/>
          </a:xfrm>
          <a:prstGeom prst="rect">
            <a:avLst/>
          </a:prstGeom>
        </p:spPr>
      </p:pic>
      <p:sp>
        <p:nvSpPr>
          <p:cNvPr id="93" name="TextBox 92"/>
          <p:cNvSpPr txBox="1"/>
          <p:nvPr/>
        </p:nvSpPr>
        <p:spPr>
          <a:xfrm>
            <a:off x="380664" y="1479631"/>
            <a:ext cx="6197936" cy="1754326"/>
          </a:xfrm>
          <a:prstGeom prst="rect">
            <a:avLst/>
          </a:prstGeom>
          <a:noFill/>
        </p:spPr>
        <p:txBody>
          <a:bodyPr wrap="square" rtlCol="0">
            <a:spAutoFit/>
          </a:bodyPr>
          <a:lstStyle/>
          <a:p>
            <a:r>
              <a:rPr lang="en-US" dirty="0"/>
              <a:t>Robots controlled by PLC are the main method that automobile manufacturing has automated the car building process.  The usage of robots has more that doubled in the last 10 years.  The need for technical staff has doubled also. The automation require technical staff to integrate and maintain.</a:t>
            </a:r>
          </a:p>
          <a:p>
            <a:r>
              <a:rPr lang="en-US" dirty="0"/>
              <a:t>   </a:t>
            </a:r>
          </a:p>
        </p:txBody>
      </p:sp>
      <p:sp>
        <p:nvSpPr>
          <p:cNvPr id="102" name="TextBox 101"/>
          <p:cNvSpPr txBox="1"/>
          <p:nvPr/>
        </p:nvSpPr>
        <p:spPr>
          <a:xfrm>
            <a:off x="5533422" y="5857214"/>
            <a:ext cx="1254760" cy="923330"/>
          </a:xfrm>
          <a:prstGeom prst="rect">
            <a:avLst/>
          </a:prstGeom>
          <a:noFill/>
        </p:spPr>
        <p:txBody>
          <a:bodyPr wrap="square" rtlCol="0">
            <a:spAutoFit/>
          </a:bodyPr>
          <a:lstStyle/>
          <a:p>
            <a:r>
              <a:rPr lang="en-US" dirty="0"/>
              <a:t>- Welding, handling, adhesives.</a:t>
            </a:r>
          </a:p>
        </p:txBody>
      </p:sp>
      <p:sp>
        <p:nvSpPr>
          <p:cNvPr id="103" name="TextBox 102"/>
          <p:cNvSpPr txBox="1"/>
          <p:nvPr/>
        </p:nvSpPr>
        <p:spPr>
          <a:xfrm>
            <a:off x="7734300" y="5857214"/>
            <a:ext cx="3072130" cy="923330"/>
          </a:xfrm>
          <a:prstGeom prst="rect">
            <a:avLst/>
          </a:prstGeom>
          <a:noFill/>
        </p:spPr>
        <p:txBody>
          <a:bodyPr wrap="square" rtlCol="0">
            <a:spAutoFit/>
          </a:bodyPr>
          <a:lstStyle/>
          <a:p>
            <a:r>
              <a:rPr lang="en-US" dirty="0"/>
              <a:t>- Welding, handling, adhesives, engine install, laser braze, body hemming, body transfers</a:t>
            </a:r>
          </a:p>
        </p:txBody>
      </p:sp>
      <p:pic>
        <p:nvPicPr>
          <p:cNvPr id="105" name="Picture 1" descr="cid:image001.png@01D425BE.E43465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002" y="55563"/>
            <a:ext cx="280731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Title 1"/>
          <p:cNvSpPr txBox="1">
            <a:spLocks/>
          </p:cNvSpPr>
          <p:nvPr/>
        </p:nvSpPr>
        <p:spPr>
          <a:xfrm>
            <a:off x="9743440" y="121921"/>
            <a:ext cx="2290510" cy="832806"/>
          </a:xfrm>
          <a:prstGeom prst="rect">
            <a:avLst/>
          </a:prstGeom>
          <a:solidFill>
            <a:schemeClr val="accent5"/>
          </a:solidFill>
        </p:spPr>
        <p:txBody>
          <a:bodyPr vert="horz" lIns="91440" tIns="45720" rIns="91440" bIns="45720" rtlCol="0" anchor="b">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2500" b="1" dirty="0">
                <a:solidFill>
                  <a:schemeClr val="accent3">
                    <a:lumMod val="60000"/>
                    <a:lumOff val="40000"/>
                  </a:schemeClr>
                </a:solidFill>
              </a:rPr>
              <a:t>February 2020</a:t>
            </a:r>
          </a:p>
          <a:p>
            <a:r>
              <a:rPr lang="en-US" sz="2500" b="1" dirty="0">
                <a:solidFill>
                  <a:schemeClr val="accent3">
                    <a:lumMod val="60000"/>
                    <a:lumOff val="40000"/>
                  </a:schemeClr>
                </a:solidFill>
              </a:rPr>
              <a:t>R. Brown</a:t>
            </a:r>
          </a:p>
        </p:txBody>
      </p:sp>
      <p:cxnSp>
        <p:nvCxnSpPr>
          <p:cNvPr id="107" name="Straight Connector 106"/>
          <p:cNvCxnSpPr/>
          <p:nvPr/>
        </p:nvCxnSpPr>
        <p:spPr>
          <a:xfrm flipV="1">
            <a:off x="158880" y="1036325"/>
            <a:ext cx="11875070" cy="60949"/>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8" name="Picture 107"/>
          <p:cNvPicPr>
            <a:picLocks noChangeAspect="1"/>
          </p:cNvPicPr>
          <p:nvPr/>
        </p:nvPicPr>
        <p:blipFill>
          <a:blip r:embed="rId4"/>
          <a:stretch>
            <a:fillRect/>
          </a:stretch>
        </p:blipFill>
        <p:spPr>
          <a:xfrm>
            <a:off x="106168" y="4603915"/>
            <a:ext cx="2445897" cy="2111384"/>
          </a:xfrm>
          <a:prstGeom prst="rect">
            <a:avLst/>
          </a:prstGeom>
        </p:spPr>
      </p:pic>
      <p:grpSp>
        <p:nvGrpSpPr>
          <p:cNvPr id="111" name="Group 110"/>
          <p:cNvGrpSpPr/>
          <p:nvPr/>
        </p:nvGrpSpPr>
        <p:grpSpPr>
          <a:xfrm>
            <a:off x="8109456" y="3867349"/>
            <a:ext cx="1924050" cy="1906557"/>
            <a:chOff x="5308600" y="3890442"/>
            <a:chExt cx="1924050" cy="1906557"/>
          </a:xfrm>
        </p:grpSpPr>
        <p:pic>
          <p:nvPicPr>
            <p:cNvPr id="112" name="Picture 111"/>
            <p:cNvPicPr>
              <a:picLocks noChangeAspect="1"/>
            </p:cNvPicPr>
            <p:nvPr/>
          </p:nvPicPr>
          <p:blipFill>
            <a:blip r:embed="rId2"/>
            <a:stretch>
              <a:fillRect/>
            </a:stretch>
          </p:blipFill>
          <p:spPr>
            <a:xfrm>
              <a:off x="5311140" y="5089324"/>
              <a:ext cx="651510" cy="707675"/>
            </a:xfrm>
            <a:prstGeom prst="rect">
              <a:avLst/>
            </a:prstGeom>
          </p:spPr>
        </p:pic>
        <p:pic>
          <p:nvPicPr>
            <p:cNvPr id="113" name="Picture 112"/>
            <p:cNvPicPr>
              <a:picLocks noChangeAspect="1"/>
            </p:cNvPicPr>
            <p:nvPr/>
          </p:nvPicPr>
          <p:blipFill>
            <a:blip r:embed="rId2"/>
            <a:stretch>
              <a:fillRect/>
            </a:stretch>
          </p:blipFill>
          <p:spPr>
            <a:xfrm>
              <a:off x="5849620" y="5089324"/>
              <a:ext cx="651510" cy="707675"/>
            </a:xfrm>
            <a:prstGeom prst="rect">
              <a:avLst/>
            </a:prstGeom>
          </p:spPr>
        </p:pic>
        <p:pic>
          <p:nvPicPr>
            <p:cNvPr id="114" name="Picture 113"/>
            <p:cNvPicPr>
              <a:picLocks noChangeAspect="1"/>
            </p:cNvPicPr>
            <p:nvPr/>
          </p:nvPicPr>
          <p:blipFill>
            <a:blip r:embed="rId2"/>
            <a:stretch>
              <a:fillRect/>
            </a:stretch>
          </p:blipFill>
          <p:spPr>
            <a:xfrm>
              <a:off x="6175375" y="5089324"/>
              <a:ext cx="651510" cy="707675"/>
            </a:xfrm>
            <a:prstGeom prst="rect">
              <a:avLst/>
            </a:prstGeom>
          </p:spPr>
        </p:pic>
        <p:pic>
          <p:nvPicPr>
            <p:cNvPr id="115" name="Picture 114"/>
            <p:cNvPicPr>
              <a:picLocks noChangeAspect="1"/>
            </p:cNvPicPr>
            <p:nvPr/>
          </p:nvPicPr>
          <p:blipFill>
            <a:blip r:embed="rId2"/>
            <a:stretch>
              <a:fillRect/>
            </a:stretch>
          </p:blipFill>
          <p:spPr>
            <a:xfrm>
              <a:off x="6581140" y="5089323"/>
              <a:ext cx="651510" cy="707675"/>
            </a:xfrm>
            <a:prstGeom prst="rect">
              <a:avLst/>
            </a:prstGeom>
          </p:spPr>
        </p:pic>
        <p:pic>
          <p:nvPicPr>
            <p:cNvPr id="116" name="Picture 115"/>
            <p:cNvPicPr>
              <a:picLocks noChangeAspect="1"/>
            </p:cNvPicPr>
            <p:nvPr/>
          </p:nvPicPr>
          <p:blipFill>
            <a:blip r:embed="rId2"/>
            <a:stretch>
              <a:fillRect/>
            </a:stretch>
          </p:blipFill>
          <p:spPr>
            <a:xfrm>
              <a:off x="5309870" y="4489884"/>
              <a:ext cx="651510" cy="707675"/>
            </a:xfrm>
            <a:prstGeom prst="rect">
              <a:avLst/>
            </a:prstGeom>
          </p:spPr>
        </p:pic>
        <p:pic>
          <p:nvPicPr>
            <p:cNvPr id="117" name="Picture 116"/>
            <p:cNvPicPr>
              <a:picLocks noChangeAspect="1"/>
            </p:cNvPicPr>
            <p:nvPr/>
          </p:nvPicPr>
          <p:blipFill>
            <a:blip r:embed="rId2"/>
            <a:stretch>
              <a:fillRect/>
            </a:stretch>
          </p:blipFill>
          <p:spPr>
            <a:xfrm>
              <a:off x="5848350" y="4489884"/>
              <a:ext cx="651510" cy="707675"/>
            </a:xfrm>
            <a:prstGeom prst="rect">
              <a:avLst/>
            </a:prstGeom>
          </p:spPr>
        </p:pic>
        <p:pic>
          <p:nvPicPr>
            <p:cNvPr id="118" name="Picture 117"/>
            <p:cNvPicPr>
              <a:picLocks noChangeAspect="1"/>
            </p:cNvPicPr>
            <p:nvPr/>
          </p:nvPicPr>
          <p:blipFill>
            <a:blip r:embed="rId2"/>
            <a:stretch>
              <a:fillRect/>
            </a:stretch>
          </p:blipFill>
          <p:spPr>
            <a:xfrm>
              <a:off x="6174105" y="4489884"/>
              <a:ext cx="651510" cy="707675"/>
            </a:xfrm>
            <a:prstGeom prst="rect">
              <a:avLst/>
            </a:prstGeom>
          </p:spPr>
        </p:pic>
        <p:pic>
          <p:nvPicPr>
            <p:cNvPr id="119" name="Picture 118"/>
            <p:cNvPicPr>
              <a:picLocks noChangeAspect="1"/>
            </p:cNvPicPr>
            <p:nvPr/>
          </p:nvPicPr>
          <p:blipFill>
            <a:blip r:embed="rId2"/>
            <a:stretch>
              <a:fillRect/>
            </a:stretch>
          </p:blipFill>
          <p:spPr>
            <a:xfrm>
              <a:off x="6579870" y="4489883"/>
              <a:ext cx="651510" cy="707675"/>
            </a:xfrm>
            <a:prstGeom prst="rect">
              <a:avLst/>
            </a:prstGeom>
          </p:spPr>
        </p:pic>
        <p:pic>
          <p:nvPicPr>
            <p:cNvPr id="120" name="Picture 119"/>
            <p:cNvPicPr>
              <a:picLocks noChangeAspect="1"/>
            </p:cNvPicPr>
            <p:nvPr/>
          </p:nvPicPr>
          <p:blipFill>
            <a:blip r:embed="rId2"/>
            <a:stretch>
              <a:fillRect/>
            </a:stretch>
          </p:blipFill>
          <p:spPr>
            <a:xfrm>
              <a:off x="5308600" y="3890443"/>
              <a:ext cx="651510" cy="707675"/>
            </a:xfrm>
            <a:prstGeom prst="rect">
              <a:avLst/>
            </a:prstGeom>
          </p:spPr>
        </p:pic>
        <p:pic>
          <p:nvPicPr>
            <p:cNvPr id="121" name="Picture 120"/>
            <p:cNvPicPr>
              <a:picLocks noChangeAspect="1"/>
            </p:cNvPicPr>
            <p:nvPr/>
          </p:nvPicPr>
          <p:blipFill>
            <a:blip r:embed="rId2"/>
            <a:stretch>
              <a:fillRect/>
            </a:stretch>
          </p:blipFill>
          <p:spPr>
            <a:xfrm>
              <a:off x="5847080" y="3890443"/>
              <a:ext cx="651510" cy="707675"/>
            </a:xfrm>
            <a:prstGeom prst="rect">
              <a:avLst/>
            </a:prstGeom>
          </p:spPr>
        </p:pic>
        <p:pic>
          <p:nvPicPr>
            <p:cNvPr id="122" name="Picture 121"/>
            <p:cNvPicPr>
              <a:picLocks noChangeAspect="1"/>
            </p:cNvPicPr>
            <p:nvPr/>
          </p:nvPicPr>
          <p:blipFill>
            <a:blip r:embed="rId2"/>
            <a:stretch>
              <a:fillRect/>
            </a:stretch>
          </p:blipFill>
          <p:spPr>
            <a:xfrm>
              <a:off x="6172835" y="3890443"/>
              <a:ext cx="651510" cy="707675"/>
            </a:xfrm>
            <a:prstGeom prst="rect">
              <a:avLst/>
            </a:prstGeom>
          </p:spPr>
        </p:pic>
        <p:pic>
          <p:nvPicPr>
            <p:cNvPr id="123" name="Picture 122"/>
            <p:cNvPicPr>
              <a:picLocks noChangeAspect="1"/>
            </p:cNvPicPr>
            <p:nvPr/>
          </p:nvPicPr>
          <p:blipFill>
            <a:blip r:embed="rId2"/>
            <a:stretch>
              <a:fillRect/>
            </a:stretch>
          </p:blipFill>
          <p:spPr>
            <a:xfrm>
              <a:off x="6578600" y="3890442"/>
              <a:ext cx="651510" cy="707675"/>
            </a:xfrm>
            <a:prstGeom prst="rect">
              <a:avLst/>
            </a:prstGeom>
          </p:spPr>
        </p:pic>
      </p:grpSp>
      <p:grpSp>
        <p:nvGrpSpPr>
          <p:cNvPr id="124" name="Group 123"/>
          <p:cNvGrpSpPr/>
          <p:nvPr/>
        </p:nvGrpSpPr>
        <p:grpSpPr>
          <a:xfrm>
            <a:off x="8092440" y="1929297"/>
            <a:ext cx="1924050" cy="1906557"/>
            <a:chOff x="5308600" y="3890442"/>
            <a:chExt cx="1924050" cy="1906557"/>
          </a:xfrm>
        </p:grpSpPr>
        <p:pic>
          <p:nvPicPr>
            <p:cNvPr id="125" name="Picture 124"/>
            <p:cNvPicPr>
              <a:picLocks noChangeAspect="1"/>
            </p:cNvPicPr>
            <p:nvPr/>
          </p:nvPicPr>
          <p:blipFill>
            <a:blip r:embed="rId2"/>
            <a:stretch>
              <a:fillRect/>
            </a:stretch>
          </p:blipFill>
          <p:spPr>
            <a:xfrm>
              <a:off x="5311140" y="5089324"/>
              <a:ext cx="651510" cy="707675"/>
            </a:xfrm>
            <a:prstGeom prst="rect">
              <a:avLst/>
            </a:prstGeom>
          </p:spPr>
        </p:pic>
        <p:pic>
          <p:nvPicPr>
            <p:cNvPr id="126" name="Picture 125"/>
            <p:cNvPicPr>
              <a:picLocks noChangeAspect="1"/>
            </p:cNvPicPr>
            <p:nvPr/>
          </p:nvPicPr>
          <p:blipFill>
            <a:blip r:embed="rId2"/>
            <a:stretch>
              <a:fillRect/>
            </a:stretch>
          </p:blipFill>
          <p:spPr>
            <a:xfrm>
              <a:off x="5849620" y="5089324"/>
              <a:ext cx="651510" cy="707675"/>
            </a:xfrm>
            <a:prstGeom prst="rect">
              <a:avLst/>
            </a:prstGeom>
          </p:spPr>
        </p:pic>
        <p:pic>
          <p:nvPicPr>
            <p:cNvPr id="127" name="Picture 126"/>
            <p:cNvPicPr>
              <a:picLocks noChangeAspect="1"/>
            </p:cNvPicPr>
            <p:nvPr/>
          </p:nvPicPr>
          <p:blipFill>
            <a:blip r:embed="rId2"/>
            <a:stretch>
              <a:fillRect/>
            </a:stretch>
          </p:blipFill>
          <p:spPr>
            <a:xfrm>
              <a:off x="6175375" y="5089324"/>
              <a:ext cx="651510" cy="707675"/>
            </a:xfrm>
            <a:prstGeom prst="rect">
              <a:avLst/>
            </a:prstGeom>
          </p:spPr>
        </p:pic>
        <p:pic>
          <p:nvPicPr>
            <p:cNvPr id="128" name="Picture 127"/>
            <p:cNvPicPr>
              <a:picLocks noChangeAspect="1"/>
            </p:cNvPicPr>
            <p:nvPr/>
          </p:nvPicPr>
          <p:blipFill>
            <a:blip r:embed="rId2"/>
            <a:stretch>
              <a:fillRect/>
            </a:stretch>
          </p:blipFill>
          <p:spPr>
            <a:xfrm>
              <a:off x="6581140" y="5089323"/>
              <a:ext cx="651510" cy="707675"/>
            </a:xfrm>
            <a:prstGeom prst="rect">
              <a:avLst/>
            </a:prstGeom>
          </p:spPr>
        </p:pic>
        <p:pic>
          <p:nvPicPr>
            <p:cNvPr id="129" name="Picture 128"/>
            <p:cNvPicPr>
              <a:picLocks noChangeAspect="1"/>
            </p:cNvPicPr>
            <p:nvPr/>
          </p:nvPicPr>
          <p:blipFill>
            <a:blip r:embed="rId2"/>
            <a:stretch>
              <a:fillRect/>
            </a:stretch>
          </p:blipFill>
          <p:spPr>
            <a:xfrm>
              <a:off x="5309870" y="4489884"/>
              <a:ext cx="651510" cy="707675"/>
            </a:xfrm>
            <a:prstGeom prst="rect">
              <a:avLst/>
            </a:prstGeom>
          </p:spPr>
        </p:pic>
        <p:pic>
          <p:nvPicPr>
            <p:cNvPr id="130" name="Picture 129"/>
            <p:cNvPicPr>
              <a:picLocks noChangeAspect="1"/>
            </p:cNvPicPr>
            <p:nvPr/>
          </p:nvPicPr>
          <p:blipFill>
            <a:blip r:embed="rId2"/>
            <a:stretch>
              <a:fillRect/>
            </a:stretch>
          </p:blipFill>
          <p:spPr>
            <a:xfrm>
              <a:off x="5848350" y="4489884"/>
              <a:ext cx="651510" cy="707675"/>
            </a:xfrm>
            <a:prstGeom prst="rect">
              <a:avLst/>
            </a:prstGeom>
          </p:spPr>
        </p:pic>
        <p:pic>
          <p:nvPicPr>
            <p:cNvPr id="131" name="Picture 130"/>
            <p:cNvPicPr>
              <a:picLocks noChangeAspect="1"/>
            </p:cNvPicPr>
            <p:nvPr/>
          </p:nvPicPr>
          <p:blipFill>
            <a:blip r:embed="rId2"/>
            <a:stretch>
              <a:fillRect/>
            </a:stretch>
          </p:blipFill>
          <p:spPr>
            <a:xfrm>
              <a:off x="6174105" y="4489884"/>
              <a:ext cx="651510" cy="707675"/>
            </a:xfrm>
            <a:prstGeom prst="rect">
              <a:avLst/>
            </a:prstGeom>
          </p:spPr>
        </p:pic>
        <p:pic>
          <p:nvPicPr>
            <p:cNvPr id="132" name="Picture 131"/>
            <p:cNvPicPr>
              <a:picLocks noChangeAspect="1"/>
            </p:cNvPicPr>
            <p:nvPr/>
          </p:nvPicPr>
          <p:blipFill>
            <a:blip r:embed="rId2"/>
            <a:stretch>
              <a:fillRect/>
            </a:stretch>
          </p:blipFill>
          <p:spPr>
            <a:xfrm>
              <a:off x="6579870" y="4489883"/>
              <a:ext cx="651510" cy="707675"/>
            </a:xfrm>
            <a:prstGeom prst="rect">
              <a:avLst/>
            </a:prstGeom>
          </p:spPr>
        </p:pic>
        <p:pic>
          <p:nvPicPr>
            <p:cNvPr id="133" name="Picture 132"/>
            <p:cNvPicPr>
              <a:picLocks noChangeAspect="1"/>
            </p:cNvPicPr>
            <p:nvPr/>
          </p:nvPicPr>
          <p:blipFill>
            <a:blip r:embed="rId2"/>
            <a:stretch>
              <a:fillRect/>
            </a:stretch>
          </p:blipFill>
          <p:spPr>
            <a:xfrm>
              <a:off x="5308600" y="3890443"/>
              <a:ext cx="651510" cy="707675"/>
            </a:xfrm>
            <a:prstGeom prst="rect">
              <a:avLst/>
            </a:prstGeom>
          </p:spPr>
        </p:pic>
        <p:pic>
          <p:nvPicPr>
            <p:cNvPr id="134" name="Picture 133"/>
            <p:cNvPicPr>
              <a:picLocks noChangeAspect="1"/>
            </p:cNvPicPr>
            <p:nvPr/>
          </p:nvPicPr>
          <p:blipFill>
            <a:blip r:embed="rId2"/>
            <a:stretch>
              <a:fillRect/>
            </a:stretch>
          </p:blipFill>
          <p:spPr>
            <a:xfrm>
              <a:off x="5847080" y="3890443"/>
              <a:ext cx="651510" cy="707675"/>
            </a:xfrm>
            <a:prstGeom prst="rect">
              <a:avLst/>
            </a:prstGeom>
          </p:spPr>
        </p:pic>
        <p:pic>
          <p:nvPicPr>
            <p:cNvPr id="135" name="Picture 134"/>
            <p:cNvPicPr>
              <a:picLocks noChangeAspect="1"/>
            </p:cNvPicPr>
            <p:nvPr/>
          </p:nvPicPr>
          <p:blipFill>
            <a:blip r:embed="rId2"/>
            <a:stretch>
              <a:fillRect/>
            </a:stretch>
          </p:blipFill>
          <p:spPr>
            <a:xfrm>
              <a:off x="6172835" y="3890443"/>
              <a:ext cx="651510" cy="707675"/>
            </a:xfrm>
            <a:prstGeom prst="rect">
              <a:avLst/>
            </a:prstGeom>
          </p:spPr>
        </p:pic>
        <p:pic>
          <p:nvPicPr>
            <p:cNvPr id="136" name="Picture 135"/>
            <p:cNvPicPr>
              <a:picLocks noChangeAspect="1"/>
            </p:cNvPicPr>
            <p:nvPr/>
          </p:nvPicPr>
          <p:blipFill>
            <a:blip r:embed="rId2"/>
            <a:stretch>
              <a:fillRect/>
            </a:stretch>
          </p:blipFill>
          <p:spPr>
            <a:xfrm>
              <a:off x="6578600" y="3890442"/>
              <a:ext cx="651510" cy="707675"/>
            </a:xfrm>
            <a:prstGeom prst="rect">
              <a:avLst/>
            </a:prstGeom>
          </p:spPr>
        </p:pic>
      </p:grpSp>
    </p:spTree>
    <p:extLst>
      <p:ext uri="{BB962C8B-B14F-4D97-AF65-F5344CB8AC3E}">
        <p14:creationId xmlns:p14="http://schemas.microsoft.com/office/powerpoint/2010/main" val="252967040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extBox 92"/>
          <p:cNvSpPr txBox="1"/>
          <p:nvPr/>
        </p:nvSpPr>
        <p:spPr>
          <a:xfrm>
            <a:off x="380664" y="1479631"/>
            <a:ext cx="4093843" cy="1200329"/>
          </a:xfrm>
          <a:prstGeom prst="rect">
            <a:avLst/>
          </a:prstGeom>
          <a:noFill/>
        </p:spPr>
        <p:txBody>
          <a:bodyPr wrap="square" rtlCol="0">
            <a:spAutoFit/>
          </a:bodyPr>
          <a:lstStyle/>
          <a:p>
            <a:r>
              <a:rPr lang="en-US" dirty="0"/>
              <a:t>Expert staff have been lost due to retirement.  Replacement staff have to be able to step in very quickly, with very technical equipment.  </a:t>
            </a:r>
          </a:p>
        </p:txBody>
      </p:sp>
      <p:sp>
        <p:nvSpPr>
          <p:cNvPr id="104" name="TextBox 103"/>
          <p:cNvSpPr txBox="1"/>
          <p:nvPr/>
        </p:nvSpPr>
        <p:spPr>
          <a:xfrm>
            <a:off x="411029" y="5424791"/>
            <a:ext cx="1751965" cy="369332"/>
          </a:xfrm>
          <a:prstGeom prst="rect">
            <a:avLst/>
          </a:prstGeom>
          <a:noFill/>
        </p:spPr>
        <p:txBody>
          <a:bodyPr wrap="square" rtlCol="0">
            <a:spAutoFit/>
          </a:bodyPr>
          <a:lstStyle/>
          <a:p>
            <a:r>
              <a:rPr lang="en-US" dirty="0"/>
              <a:t>Roof Brazing</a:t>
            </a:r>
          </a:p>
        </p:txBody>
      </p:sp>
      <p:pic>
        <p:nvPicPr>
          <p:cNvPr id="105" name="Picture 1" descr="cid:image001.png@01D425BE.E43465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002" y="55563"/>
            <a:ext cx="280731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Title 1"/>
          <p:cNvSpPr txBox="1">
            <a:spLocks/>
          </p:cNvSpPr>
          <p:nvPr/>
        </p:nvSpPr>
        <p:spPr>
          <a:xfrm>
            <a:off x="9743440" y="121921"/>
            <a:ext cx="2290510" cy="832806"/>
          </a:xfrm>
          <a:prstGeom prst="rect">
            <a:avLst/>
          </a:prstGeom>
          <a:solidFill>
            <a:schemeClr val="accent5"/>
          </a:solidFill>
        </p:spPr>
        <p:txBody>
          <a:bodyPr vert="horz" lIns="91440" tIns="45720" rIns="91440" bIns="45720" rtlCol="0" anchor="b">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2500" b="1" dirty="0">
                <a:solidFill>
                  <a:schemeClr val="accent3">
                    <a:lumMod val="60000"/>
                    <a:lumOff val="40000"/>
                  </a:schemeClr>
                </a:solidFill>
              </a:rPr>
              <a:t>February 2020</a:t>
            </a:r>
          </a:p>
          <a:p>
            <a:r>
              <a:rPr lang="en-US" sz="2500" b="1" dirty="0">
                <a:solidFill>
                  <a:schemeClr val="accent3">
                    <a:lumMod val="60000"/>
                    <a:lumOff val="40000"/>
                  </a:schemeClr>
                </a:solidFill>
              </a:rPr>
              <a:t>R. Brown</a:t>
            </a:r>
          </a:p>
        </p:txBody>
      </p:sp>
      <p:cxnSp>
        <p:nvCxnSpPr>
          <p:cNvPr id="107" name="Straight Connector 106"/>
          <p:cNvCxnSpPr/>
          <p:nvPr/>
        </p:nvCxnSpPr>
        <p:spPr>
          <a:xfrm flipV="1">
            <a:off x="158880" y="1036325"/>
            <a:ext cx="11875070" cy="60949"/>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rotWithShape="1">
          <a:blip r:embed="rId3"/>
          <a:srcRect l="15270" t="-520" b="1"/>
          <a:stretch/>
        </p:blipFill>
        <p:spPr>
          <a:xfrm>
            <a:off x="285399" y="2868599"/>
            <a:ext cx="4072872" cy="2556192"/>
          </a:xfrm>
          <a:prstGeom prst="rect">
            <a:avLst/>
          </a:prstGeom>
        </p:spPr>
      </p:pic>
      <p:pic>
        <p:nvPicPr>
          <p:cNvPr id="27" name="Picture 26"/>
          <p:cNvPicPr>
            <a:picLocks noChangeAspect="1"/>
          </p:cNvPicPr>
          <p:nvPr/>
        </p:nvPicPr>
        <p:blipFill rotWithShape="1">
          <a:blip r:embed="rId4"/>
          <a:srcRect l="22729"/>
          <a:stretch/>
        </p:blipFill>
        <p:spPr>
          <a:xfrm>
            <a:off x="4496214" y="3866200"/>
            <a:ext cx="3200401" cy="2594992"/>
          </a:xfrm>
          <a:prstGeom prst="rect">
            <a:avLst/>
          </a:prstGeom>
        </p:spPr>
      </p:pic>
      <p:sp>
        <p:nvSpPr>
          <p:cNvPr id="62" name="TextBox 61"/>
          <p:cNvSpPr txBox="1"/>
          <p:nvPr/>
        </p:nvSpPr>
        <p:spPr>
          <a:xfrm>
            <a:off x="4474507" y="6461192"/>
            <a:ext cx="1751965" cy="369332"/>
          </a:xfrm>
          <a:prstGeom prst="rect">
            <a:avLst/>
          </a:prstGeom>
          <a:noFill/>
        </p:spPr>
        <p:txBody>
          <a:bodyPr wrap="square" rtlCol="0">
            <a:spAutoFit/>
          </a:bodyPr>
          <a:lstStyle/>
          <a:p>
            <a:r>
              <a:rPr lang="en-US" dirty="0"/>
              <a:t>Robot Transfers</a:t>
            </a:r>
          </a:p>
        </p:txBody>
      </p:sp>
      <p:pic>
        <p:nvPicPr>
          <p:cNvPr id="28" name="Picture 27"/>
          <p:cNvPicPr>
            <a:picLocks noChangeAspect="1"/>
          </p:cNvPicPr>
          <p:nvPr/>
        </p:nvPicPr>
        <p:blipFill rotWithShape="1">
          <a:blip r:embed="rId5"/>
          <a:srcRect b="5618"/>
          <a:stretch/>
        </p:blipFill>
        <p:spPr>
          <a:xfrm>
            <a:off x="4496214" y="1178872"/>
            <a:ext cx="3248102" cy="2048148"/>
          </a:xfrm>
          <a:prstGeom prst="rect">
            <a:avLst/>
          </a:prstGeom>
        </p:spPr>
      </p:pic>
      <p:sp>
        <p:nvSpPr>
          <p:cNvPr id="63" name="TextBox 62"/>
          <p:cNvSpPr txBox="1"/>
          <p:nvPr/>
        </p:nvSpPr>
        <p:spPr>
          <a:xfrm>
            <a:off x="4533006" y="3188193"/>
            <a:ext cx="2167852" cy="369332"/>
          </a:xfrm>
          <a:prstGeom prst="rect">
            <a:avLst/>
          </a:prstGeom>
          <a:noFill/>
        </p:spPr>
        <p:txBody>
          <a:bodyPr wrap="square" rtlCol="0">
            <a:spAutoFit/>
          </a:bodyPr>
          <a:lstStyle/>
          <a:p>
            <a:r>
              <a:rPr lang="en-US" dirty="0"/>
              <a:t>Adhesive application</a:t>
            </a:r>
          </a:p>
        </p:txBody>
      </p:sp>
      <p:pic>
        <p:nvPicPr>
          <p:cNvPr id="29" name="Picture 28"/>
          <p:cNvPicPr>
            <a:picLocks noChangeAspect="1"/>
          </p:cNvPicPr>
          <p:nvPr/>
        </p:nvPicPr>
        <p:blipFill>
          <a:blip r:embed="rId6"/>
          <a:stretch>
            <a:fillRect/>
          </a:stretch>
        </p:blipFill>
        <p:spPr>
          <a:xfrm>
            <a:off x="7972502" y="2868599"/>
            <a:ext cx="3293112" cy="2556192"/>
          </a:xfrm>
          <a:prstGeom prst="rect">
            <a:avLst/>
          </a:prstGeom>
        </p:spPr>
      </p:pic>
      <p:sp>
        <p:nvSpPr>
          <p:cNvPr id="64" name="TextBox 63"/>
          <p:cNvSpPr txBox="1"/>
          <p:nvPr/>
        </p:nvSpPr>
        <p:spPr>
          <a:xfrm>
            <a:off x="7972502" y="5424791"/>
            <a:ext cx="2987860" cy="369332"/>
          </a:xfrm>
          <a:prstGeom prst="rect">
            <a:avLst/>
          </a:prstGeom>
          <a:noFill/>
        </p:spPr>
        <p:txBody>
          <a:bodyPr wrap="square" rtlCol="0">
            <a:spAutoFit/>
          </a:bodyPr>
          <a:lstStyle/>
          <a:p>
            <a:r>
              <a:rPr lang="en-US" dirty="0"/>
              <a:t>Engine / Suspension install</a:t>
            </a:r>
          </a:p>
        </p:txBody>
      </p:sp>
    </p:spTree>
    <p:extLst>
      <p:ext uri="{BB962C8B-B14F-4D97-AF65-F5344CB8AC3E}">
        <p14:creationId xmlns:p14="http://schemas.microsoft.com/office/powerpoint/2010/main" val="261569134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extBox 92"/>
          <p:cNvSpPr txBox="1"/>
          <p:nvPr/>
        </p:nvSpPr>
        <p:spPr>
          <a:xfrm>
            <a:off x="380664" y="1479631"/>
            <a:ext cx="11240722" cy="923330"/>
          </a:xfrm>
          <a:prstGeom prst="rect">
            <a:avLst/>
          </a:prstGeom>
          <a:noFill/>
        </p:spPr>
        <p:txBody>
          <a:bodyPr wrap="square" rtlCol="0">
            <a:spAutoFit/>
          </a:bodyPr>
          <a:lstStyle/>
          <a:p>
            <a:r>
              <a:rPr lang="en-US" dirty="0"/>
              <a:t>The job market is very competitive. It is a market in which it is very hard to find qualified experienced staff that will leave an existing position.  Finding talent and training / testing through Co-Op / Intern / Work Study has shown to be a successful strategy.  Some ways that Honda EGA has supported the strategy, to encourage technical education:   </a:t>
            </a:r>
          </a:p>
        </p:txBody>
      </p:sp>
      <p:sp>
        <p:nvSpPr>
          <p:cNvPr id="104" name="TextBox 103"/>
          <p:cNvSpPr txBox="1"/>
          <p:nvPr/>
        </p:nvSpPr>
        <p:spPr>
          <a:xfrm>
            <a:off x="754405" y="4335098"/>
            <a:ext cx="4206240" cy="1477328"/>
          </a:xfrm>
          <a:prstGeom prst="rect">
            <a:avLst/>
          </a:prstGeom>
          <a:noFill/>
        </p:spPr>
        <p:txBody>
          <a:bodyPr wrap="square" rtlCol="0">
            <a:spAutoFit/>
          </a:bodyPr>
          <a:lstStyle/>
          <a:p>
            <a:r>
              <a:rPr lang="en-US" dirty="0"/>
              <a:t>B.  Shadow programs.</a:t>
            </a:r>
          </a:p>
          <a:p>
            <a:pPr marL="342900" indent="-342900">
              <a:buFont typeface="Arial" panose="020B0604020202020204" pitchFamily="34" charset="0"/>
              <a:buChar char="•"/>
            </a:pPr>
            <a:r>
              <a:rPr lang="en-US" dirty="0">
                <a:solidFill>
                  <a:srgbClr val="C00000"/>
                </a:solidFill>
              </a:rPr>
              <a:t>North Union High School (8 years).</a:t>
            </a:r>
          </a:p>
          <a:p>
            <a:pPr marL="342900" indent="-342900">
              <a:buFont typeface="Arial" panose="020B0604020202020204" pitchFamily="34" charset="0"/>
              <a:buChar char="•"/>
            </a:pPr>
            <a:r>
              <a:rPr lang="en-US" dirty="0">
                <a:solidFill>
                  <a:srgbClr val="C00000"/>
                </a:solidFill>
              </a:rPr>
              <a:t>Marysville High School (1 time)</a:t>
            </a:r>
          </a:p>
          <a:p>
            <a:pPr marL="342900" indent="-342900">
              <a:buFont typeface="Arial" panose="020B0604020202020204" pitchFamily="34" charset="0"/>
              <a:buChar char="•"/>
            </a:pPr>
            <a:r>
              <a:rPr lang="en-US" dirty="0">
                <a:solidFill>
                  <a:srgbClr val="C00000"/>
                </a:solidFill>
              </a:rPr>
              <a:t>Delaware Area Career Center (2 years)</a:t>
            </a:r>
          </a:p>
          <a:p>
            <a:pPr marL="342900" indent="-342900">
              <a:buFont typeface="Arial" panose="020B0604020202020204" pitchFamily="34" charset="0"/>
              <a:buChar char="•"/>
            </a:pPr>
            <a:r>
              <a:rPr lang="en-US" dirty="0">
                <a:solidFill>
                  <a:srgbClr val="C00000"/>
                </a:solidFill>
              </a:rPr>
              <a:t>Honda Manufacturing Day (1 year)</a:t>
            </a:r>
            <a:endParaRPr lang="en-US" dirty="0"/>
          </a:p>
        </p:txBody>
      </p:sp>
      <p:pic>
        <p:nvPicPr>
          <p:cNvPr id="105" name="Picture 1" descr="cid:image001.png@01D425BE.E43465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002" y="55563"/>
            <a:ext cx="280731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Title 1"/>
          <p:cNvSpPr txBox="1">
            <a:spLocks/>
          </p:cNvSpPr>
          <p:nvPr/>
        </p:nvSpPr>
        <p:spPr>
          <a:xfrm>
            <a:off x="9743440" y="121921"/>
            <a:ext cx="2290510" cy="832806"/>
          </a:xfrm>
          <a:prstGeom prst="rect">
            <a:avLst/>
          </a:prstGeom>
          <a:solidFill>
            <a:schemeClr val="accent5"/>
          </a:solidFill>
        </p:spPr>
        <p:txBody>
          <a:bodyPr vert="horz" lIns="91440" tIns="45720" rIns="91440" bIns="45720" rtlCol="0" anchor="b">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2500" b="1" dirty="0">
                <a:solidFill>
                  <a:schemeClr val="accent3">
                    <a:lumMod val="60000"/>
                    <a:lumOff val="40000"/>
                  </a:schemeClr>
                </a:solidFill>
              </a:rPr>
              <a:t>February 2020</a:t>
            </a:r>
          </a:p>
          <a:p>
            <a:r>
              <a:rPr lang="en-US" sz="2500" b="1" dirty="0">
                <a:solidFill>
                  <a:schemeClr val="accent3">
                    <a:lumMod val="60000"/>
                    <a:lumOff val="40000"/>
                  </a:schemeClr>
                </a:solidFill>
              </a:rPr>
              <a:t>R. Brown</a:t>
            </a:r>
          </a:p>
        </p:txBody>
      </p:sp>
      <p:cxnSp>
        <p:nvCxnSpPr>
          <p:cNvPr id="107" name="Straight Connector 106"/>
          <p:cNvCxnSpPr/>
          <p:nvPr/>
        </p:nvCxnSpPr>
        <p:spPr>
          <a:xfrm flipV="1">
            <a:off x="158880" y="1036325"/>
            <a:ext cx="11875070" cy="60949"/>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6001023" y="4237567"/>
            <a:ext cx="5529338" cy="923330"/>
          </a:xfrm>
          <a:prstGeom prst="rect">
            <a:avLst/>
          </a:prstGeom>
        </p:spPr>
        <p:txBody>
          <a:bodyPr wrap="square">
            <a:spAutoFit/>
          </a:bodyPr>
          <a:lstStyle/>
          <a:p>
            <a:pPr marL="342900" indent="-342900">
              <a:buAutoNum type="alphaUcPeriod" startAt="4"/>
            </a:pPr>
            <a:r>
              <a:rPr lang="en-US" dirty="0"/>
              <a:t>Coaching and Judging.  </a:t>
            </a:r>
          </a:p>
          <a:p>
            <a:pPr marL="342900" indent="-342900">
              <a:buFont typeface="Arial" panose="020B0604020202020204" pitchFamily="34" charset="0"/>
              <a:buChar char="•"/>
            </a:pPr>
            <a:r>
              <a:rPr lang="en-US" dirty="0">
                <a:solidFill>
                  <a:srgbClr val="C00000"/>
                </a:solidFill>
              </a:rPr>
              <a:t>National Robotics Challenge</a:t>
            </a:r>
          </a:p>
          <a:p>
            <a:pPr marL="342900" indent="-342900">
              <a:buFont typeface="Arial" panose="020B0604020202020204" pitchFamily="34" charset="0"/>
              <a:buChar char="•"/>
            </a:pPr>
            <a:r>
              <a:rPr lang="en-US" dirty="0">
                <a:solidFill>
                  <a:srgbClr val="C00000"/>
                </a:solidFill>
              </a:rPr>
              <a:t>VEX and FIRST Robotics teams, coaching and judging.  </a:t>
            </a:r>
          </a:p>
        </p:txBody>
      </p:sp>
      <p:sp>
        <p:nvSpPr>
          <p:cNvPr id="27" name="Rectangle 26"/>
          <p:cNvSpPr/>
          <p:nvPr/>
        </p:nvSpPr>
        <p:spPr>
          <a:xfrm>
            <a:off x="6001025" y="2850914"/>
            <a:ext cx="4492206" cy="1200329"/>
          </a:xfrm>
          <a:prstGeom prst="rect">
            <a:avLst/>
          </a:prstGeom>
        </p:spPr>
        <p:txBody>
          <a:bodyPr wrap="square">
            <a:spAutoFit/>
          </a:bodyPr>
          <a:lstStyle/>
          <a:p>
            <a:r>
              <a:rPr lang="en-US" dirty="0"/>
              <a:t>C.  Local school curriculum board members.</a:t>
            </a:r>
          </a:p>
          <a:p>
            <a:pPr marL="285750" indent="-285750">
              <a:buFont typeface="Arial" panose="020B0604020202020204" pitchFamily="34" charset="0"/>
              <a:buChar char="•"/>
            </a:pPr>
            <a:r>
              <a:rPr lang="en-US" dirty="0">
                <a:solidFill>
                  <a:srgbClr val="C00000"/>
                </a:solidFill>
              </a:rPr>
              <a:t>North Union Local School District </a:t>
            </a:r>
          </a:p>
          <a:p>
            <a:pPr marL="285750" indent="-285750">
              <a:buFont typeface="Arial" panose="020B0604020202020204" pitchFamily="34" charset="0"/>
              <a:buChar char="•"/>
            </a:pPr>
            <a:r>
              <a:rPr lang="en-US" dirty="0">
                <a:solidFill>
                  <a:srgbClr val="C00000"/>
                </a:solidFill>
              </a:rPr>
              <a:t>Marion Technical College</a:t>
            </a:r>
          </a:p>
          <a:p>
            <a:pPr marL="285750" indent="-285750">
              <a:buFont typeface="Arial" panose="020B0604020202020204" pitchFamily="34" charset="0"/>
              <a:buChar char="•"/>
            </a:pPr>
            <a:r>
              <a:rPr lang="en-US" dirty="0">
                <a:solidFill>
                  <a:srgbClr val="C00000"/>
                </a:solidFill>
              </a:rPr>
              <a:t>RAMTEC </a:t>
            </a:r>
          </a:p>
        </p:txBody>
      </p:sp>
      <p:sp>
        <p:nvSpPr>
          <p:cNvPr id="63" name="TextBox 62"/>
          <p:cNvSpPr txBox="1"/>
          <p:nvPr/>
        </p:nvSpPr>
        <p:spPr>
          <a:xfrm>
            <a:off x="754405" y="2760239"/>
            <a:ext cx="4206240" cy="1477328"/>
          </a:xfrm>
          <a:prstGeom prst="rect">
            <a:avLst/>
          </a:prstGeom>
          <a:noFill/>
        </p:spPr>
        <p:txBody>
          <a:bodyPr wrap="square" rtlCol="0">
            <a:spAutoFit/>
          </a:bodyPr>
          <a:lstStyle/>
          <a:p>
            <a:r>
              <a:rPr lang="en-US" dirty="0"/>
              <a:t>A.  Co-op, work-study programs </a:t>
            </a:r>
          </a:p>
          <a:p>
            <a:pPr marL="342900" indent="-342900">
              <a:buFont typeface="Arial" panose="020B0604020202020204" pitchFamily="34" charset="0"/>
              <a:buChar char="•"/>
            </a:pPr>
            <a:r>
              <a:rPr lang="en-US" dirty="0">
                <a:solidFill>
                  <a:srgbClr val="C00000"/>
                </a:solidFill>
              </a:rPr>
              <a:t>Marion Technical College</a:t>
            </a:r>
          </a:p>
          <a:p>
            <a:pPr marL="342900" indent="-342900">
              <a:buFont typeface="Arial" panose="020B0604020202020204" pitchFamily="34" charset="0"/>
              <a:buChar char="•"/>
            </a:pPr>
            <a:r>
              <a:rPr lang="en-US" dirty="0">
                <a:solidFill>
                  <a:srgbClr val="C00000"/>
                </a:solidFill>
              </a:rPr>
              <a:t>Columbus State Community College</a:t>
            </a:r>
          </a:p>
          <a:p>
            <a:pPr marL="342900" indent="-342900">
              <a:buFont typeface="Arial" panose="020B0604020202020204" pitchFamily="34" charset="0"/>
              <a:buChar char="•"/>
            </a:pPr>
            <a:r>
              <a:rPr lang="en-US" dirty="0">
                <a:solidFill>
                  <a:srgbClr val="C00000"/>
                </a:solidFill>
              </a:rPr>
              <a:t>Edison State Community College</a:t>
            </a:r>
          </a:p>
          <a:p>
            <a:pPr marL="342900" indent="-342900">
              <a:buFont typeface="Arial" panose="020B0604020202020204" pitchFamily="34" charset="0"/>
              <a:buChar char="•"/>
            </a:pPr>
            <a:r>
              <a:rPr lang="en-US" dirty="0">
                <a:solidFill>
                  <a:srgbClr val="C00000"/>
                </a:solidFill>
              </a:rPr>
              <a:t>Rhodes State College</a:t>
            </a:r>
          </a:p>
        </p:txBody>
      </p:sp>
      <p:grpSp>
        <p:nvGrpSpPr>
          <p:cNvPr id="4" name="Group 3">
            <a:extLst>
              <a:ext uri="{FF2B5EF4-FFF2-40B4-BE49-F238E27FC236}">
                <a16:creationId xmlns:a16="http://schemas.microsoft.com/office/drawing/2014/main" id="{80B71303-0E46-2B49-9A93-468F6255662A}"/>
              </a:ext>
            </a:extLst>
          </p:cNvPr>
          <p:cNvGrpSpPr/>
          <p:nvPr/>
        </p:nvGrpSpPr>
        <p:grpSpPr>
          <a:xfrm>
            <a:off x="5761394" y="5097046"/>
            <a:ext cx="4971467" cy="1493861"/>
            <a:chOff x="5642517" y="5160897"/>
            <a:chExt cx="4971467" cy="1493861"/>
          </a:xfrm>
        </p:grpSpPr>
        <p:grpSp>
          <p:nvGrpSpPr>
            <p:cNvPr id="34" name="Group 33"/>
            <p:cNvGrpSpPr/>
            <p:nvPr/>
          </p:nvGrpSpPr>
          <p:grpSpPr>
            <a:xfrm>
              <a:off x="7242508" y="5160897"/>
              <a:ext cx="3371476" cy="1493861"/>
              <a:chOff x="7517219" y="5302834"/>
              <a:chExt cx="3371476" cy="1493861"/>
            </a:xfrm>
          </p:grpSpPr>
          <p:pic>
            <p:nvPicPr>
              <p:cNvPr id="29" name="Picture 28"/>
              <p:cNvPicPr>
                <a:picLocks noChangeAspect="1"/>
              </p:cNvPicPr>
              <p:nvPr/>
            </p:nvPicPr>
            <p:blipFill rotWithShape="1">
              <a:blip r:embed="rId3"/>
              <a:srcRect b="73161"/>
              <a:stretch/>
            </p:blipFill>
            <p:spPr>
              <a:xfrm>
                <a:off x="7603975" y="5302834"/>
                <a:ext cx="2726778" cy="453094"/>
              </a:xfrm>
              <a:prstGeom prst="rect">
                <a:avLst/>
              </a:prstGeom>
            </p:spPr>
          </p:pic>
          <p:pic>
            <p:nvPicPr>
              <p:cNvPr id="64" name="Picture 63"/>
              <p:cNvPicPr>
                <a:picLocks noChangeAspect="1"/>
              </p:cNvPicPr>
              <p:nvPr/>
            </p:nvPicPr>
            <p:blipFill rotWithShape="1">
              <a:blip r:embed="rId3"/>
              <a:srcRect t="51102" r="1930"/>
              <a:stretch/>
            </p:blipFill>
            <p:spPr>
              <a:xfrm>
                <a:off x="7517219" y="5755928"/>
                <a:ext cx="3371476" cy="1040767"/>
              </a:xfrm>
              <a:prstGeom prst="rect">
                <a:avLst/>
              </a:prstGeom>
            </p:spPr>
          </p:pic>
        </p:grpSp>
        <p:pic>
          <p:nvPicPr>
            <p:cNvPr id="3" name="Picture 2">
              <a:extLst>
                <a:ext uri="{FF2B5EF4-FFF2-40B4-BE49-F238E27FC236}">
                  <a16:creationId xmlns:a16="http://schemas.microsoft.com/office/drawing/2014/main" id="{56DED9DA-9552-A441-8ED5-5AC9932D73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2517" y="5778300"/>
              <a:ext cx="1599991" cy="786662"/>
            </a:xfrm>
            <a:prstGeom prst="rect">
              <a:avLst/>
            </a:prstGeom>
          </p:spPr>
        </p:pic>
      </p:grpSp>
    </p:spTree>
    <p:extLst>
      <p:ext uri="{BB962C8B-B14F-4D97-AF65-F5344CB8AC3E}">
        <p14:creationId xmlns:p14="http://schemas.microsoft.com/office/powerpoint/2010/main" val="106226778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extBox 92"/>
          <p:cNvSpPr txBox="1"/>
          <p:nvPr/>
        </p:nvSpPr>
        <p:spPr>
          <a:xfrm>
            <a:off x="380664" y="1479631"/>
            <a:ext cx="11240722" cy="461665"/>
          </a:xfrm>
          <a:prstGeom prst="rect">
            <a:avLst/>
          </a:prstGeom>
          <a:noFill/>
        </p:spPr>
        <p:txBody>
          <a:bodyPr wrap="square" rtlCol="0">
            <a:spAutoFit/>
          </a:bodyPr>
          <a:lstStyle/>
          <a:p>
            <a:r>
              <a:rPr lang="en-US" sz="2400" b="1" dirty="0"/>
              <a:t>Support of Educational Robotics Competitions</a:t>
            </a:r>
          </a:p>
        </p:txBody>
      </p:sp>
      <p:pic>
        <p:nvPicPr>
          <p:cNvPr id="105" name="Picture 1" descr="cid:image001.png@01D425BE.E43465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002" y="55563"/>
            <a:ext cx="280731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Title 1"/>
          <p:cNvSpPr txBox="1">
            <a:spLocks/>
          </p:cNvSpPr>
          <p:nvPr/>
        </p:nvSpPr>
        <p:spPr>
          <a:xfrm>
            <a:off x="9743440" y="121921"/>
            <a:ext cx="2290510" cy="832806"/>
          </a:xfrm>
          <a:prstGeom prst="rect">
            <a:avLst/>
          </a:prstGeom>
          <a:solidFill>
            <a:schemeClr val="accent5"/>
          </a:solidFill>
        </p:spPr>
        <p:txBody>
          <a:bodyPr vert="horz" lIns="91440" tIns="45720" rIns="91440" bIns="45720" rtlCol="0" anchor="b">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2500" b="1" dirty="0">
                <a:solidFill>
                  <a:schemeClr val="accent3">
                    <a:lumMod val="60000"/>
                    <a:lumOff val="40000"/>
                  </a:schemeClr>
                </a:solidFill>
              </a:rPr>
              <a:t>February 2020</a:t>
            </a:r>
          </a:p>
          <a:p>
            <a:r>
              <a:rPr lang="en-US" sz="2500" b="1" dirty="0">
                <a:solidFill>
                  <a:schemeClr val="accent3">
                    <a:lumMod val="60000"/>
                    <a:lumOff val="40000"/>
                  </a:schemeClr>
                </a:solidFill>
              </a:rPr>
              <a:t>R. Brown</a:t>
            </a:r>
          </a:p>
        </p:txBody>
      </p:sp>
      <p:cxnSp>
        <p:nvCxnSpPr>
          <p:cNvPr id="107" name="Straight Connector 106"/>
          <p:cNvCxnSpPr/>
          <p:nvPr/>
        </p:nvCxnSpPr>
        <p:spPr>
          <a:xfrm flipV="1">
            <a:off x="158880" y="1036325"/>
            <a:ext cx="11875070" cy="60949"/>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80B71303-0E46-2B49-9A93-468F6255662A}"/>
              </a:ext>
            </a:extLst>
          </p:cNvPr>
          <p:cNvGrpSpPr/>
          <p:nvPr/>
        </p:nvGrpSpPr>
        <p:grpSpPr>
          <a:xfrm>
            <a:off x="6649919" y="1188558"/>
            <a:ext cx="4971467" cy="1493861"/>
            <a:chOff x="5642517" y="5160897"/>
            <a:chExt cx="4971467" cy="1493861"/>
          </a:xfrm>
        </p:grpSpPr>
        <p:grpSp>
          <p:nvGrpSpPr>
            <p:cNvPr id="34" name="Group 33"/>
            <p:cNvGrpSpPr/>
            <p:nvPr/>
          </p:nvGrpSpPr>
          <p:grpSpPr>
            <a:xfrm>
              <a:off x="7242508" y="5160897"/>
              <a:ext cx="3371476" cy="1493861"/>
              <a:chOff x="7517219" y="5302834"/>
              <a:chExt cx="3371476" cy="1493861"/>
            </a:xfrm>
          </p:grpSpPr>
          <p:pic>
            <p:nvPicPr>
              <p:cNvPr id="29" name="Picture 28"/>
              <p:cNvPicPr>
                <a:picLocks noChangeAspect="1"/>
              </p:cNvPicPr>
              <p:nvPr/>
            </p:nvPicPr>
            <p:blipFill rotWithShape="1">
              <a:blip r:embed="rId3"/>
              <a:srcRect b="73161"/>
              <a:stretch/>
            </p:blipFill>
            <p:spPr>
              <a:xfrm>
                <a:off x="7603975" y="5302834"/>
                <a:ext cx="2726778" cy="453094"/>
              </a:xfrm>
              <a:prstGeom prst="rect">
                <a:avLst/>
              </a:prstGeom>
            </p:spPr>
          </p:pic>
          <p:pic>
            <p:nvPicPr>
              <p:cNvPr id="64" name="Picture 63"/>
              <p:cNvPicPr>
                <a:picLocks noChangeAspect="1"/>
              </p:cNvPicPr>
              <p:nvPr/>
            </p:nvPicPr>
            <p:blipFill rotWithShape="1">
              <a:blip r:embed="rId3"/>
              <a:srcRect t="51102" r="1930"/>
              <a:stretch/>
            </p:blipFill>
            <p:spPr>
              <a:xfrm>
                <a:off x="7517219" y="5755928"/>
                <a:ext cx="3371476" cy="1040767"/>
              </a:xfrm>
              <a:prstGeom prst="rect">
                <a:avLst/>
              </a:prstGeom>
            </p:spPr>
          </p:pic>
        </p:grpSp>
        <p:pic>
          <p:nvPicPr>
            <p:cNvPr id="3" name="Picture 2">
              <a:extLst>
                <a:ext uri="{FF2B5EF4-FFF2-40B4-BE49-F238E27FC236}">
                  <a16:creationId xmlns:a16="http://schemas.microsoft.com/office/drawing/2014/main" id="{56DED9DA-9552-A441-8ED5-5AC9932D73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2517" y="5778300"/>
              <a:ext cx="1599991" cy="786662"/>
            </a:xfrm>
            <a:prstGeom prst="rect">
              <a:avLst/>
            </a:prstGeom>
          </p:spPr>
        </p:pic>
      </p:grpSp>
      <p:pic>
        <p:nvPicPr>
          <p:cNvPr id="5" name="Picture 4">
            <a:extLst>
              <a:ext uri="{FF2B5EF4-FFF2-40B4-BE49-F238E27FC236}">
                <a16:creationId xmlns:a16="http://schemas.microsoft.com/office/drawing/2014/main" id="{866C1FA2-4828-394F-A046-D43022309B10}"/>
              </a:ext>
            </a:extLst>
          </p:cNvPr>
          <p:cNvPicPr>
            <a:picLocks noChangeAspect="1"/>
          </p:cNvPicPr>
          <p:nvPr/>
        </p:nvPicPr>
        <p:blipFill rotWithShape="1">
          <a:blip r:embed="rId5">
            <a:extLst>
              <a:ext uri="{28A0092B-C50C-407E-A947-70E740481C1C}">
                <a14:useLocalDpi xmlns:a14="http://schemas.microsoft.com/office/drawing/2010/main" val="0"/>
              </a:ext>
            </a:extLst>
          </a:blip>
          <a:srcRect t="7528" b="17410"/>
          <a:stretch/>
        </p:blipFill>
        <p:spPr>
          <a:xfrm>
            <a:off x="9390354" y="4122815"/>
            <a:ext cx="2509025" cy="2511105"/>
          </a:xfrm>
          <a:prstGeom prst="rect">
            <a:avLst/>
          </a:prstGeom>
        </p:spPr>
      </p:pic>
      <p:pic>
        <p:nvPicPr>
          <p:cNvPr id="7" name="Picture 6">
            <a:extLst>
              <a:ext uri="{FF2B5EF4-FFF2-40B4-BE49-F238E27FC236}">
                <a16:creationId xmlns:a16="http://schemas.microsoft.com/office/drawing/2014/main" id="{6C4AD866-E1F6-444A-87C5-036321FC1398}"/>
              </a:ext>
            </a:extLst>
          </p:cNvPr>
          <p:cNvPicPr>
            <a:picLocks/>
          </p:cNvPicPr>
          <p:nvPr/>
        </p:nvPicPr>
        <p:blipFill rotWithShape="1">
          <a:blip r:embed="rId6">
            <a:extLst>
              <a:ext uri="{28A0092B-C50C-407E-A947-70E740481C1C}">
                <a14:useLocalDpi xmlns:a14="http://schemas.microsoft.com/office/drawing/2010/main" val="0"/>
              </a:ext>
            </a:extLst>
          </a:blip>
          <a:srcRect l="4304" t="8240" r="26796"/>
          <a:stretch/>
        </p:blipFill>
        <p:spPr>
          <a:xfrm>
            <a:off x="7449914" y="2801380"/>
            <a:ext cx="2514051" cy="2511105"/>
          </a:xfrm>
          <a:prstGeom prst="rect">
            <a:avLst/>
          </a:prstGeom>
        </p:spPr>
      </p:pic>
      <p:sp>
        <p:nvSpPr>
          <p:cNvPr id="19" name="TextBox 18">
            <a:extLst>
              <a:ext uri="{FF2B5EF4-FFF2-40B4-BE49-F238E27FC236}">
                <a16:creationId xmlns:a16="http://schemas.microsoft.com/office/drawing/2014/main" id="{BBCD6BBE-7177-2A42-8448-030B4D1477C5}"/>
              </a:ext>
            </a:extLst>
          </p:cNvPr>
          <p:cNvSpPr txBox="1"/>
          <p:nvPr/>
        </p:nvSpPr>
        <p:spPr>
          <a:xfrm>
            <a:off x="570614" y="2025607"/>
            <a:ext cx="6385896" cy="2031325"/>
          </a:xfrm>
          <a:prstGeom prst="rect">
            <a:avLst/>
          </a:prstGeom>
          <a:noFill/>
        </p:spPr>
        <p:txBody>
          <a:bodyPr wrap="square" rtlCol="0">
            <a:spAutoFit/>
          </a:bodyPr>
          <a:lstStyle/>
          <a:p>
            <a:pPr marL="285750" indent="-285750">
              <a:buFont typeface="Arial" panose="020B0604020202020204" pitchFamily="34" charset="0"/>
              <a:buChar char="•"/>
            </a:pPr>
            <a:r>
              <a:rPr lang="en-US" dirty="0"/>
              <a:t>Supported the National Robotics Challenge since 2009</a:t>
            </a:r>
          </a:p>
          <a:p>
            <a:pPr marL="285750" indent="-285750">
              <a:buFont typeface="Arial" panose="020B0604020202020204" pitchFamily="34" charset="0"/>
              <a:buChar char="•"/>
            </a:pPr>
            <a:r>
              <a:rPr lang="en-US" dirty="0"/>
              <a:t>Now have team members who started as students in the program.</a:t>
            </a:r>
          </a:p>
          <a:p>
            <a:pPr marL="285750" indent="-285750">
              <a:buFont typeface="Arial" panose="020B0604020202020204" pitchFamily="34" charset="0"/>
              <a:buChar char="•"/>
            </a:pPr>
            <a:r>
              <a:rPr lang="en-US" dirty="0"/>
              <a:t>Students wanted to work for Honda because of their interaction with this event and our associates who judged there</a:t>
            </a:r>
          </a:p>
          <a:p>
            <a:pPr marL="285750" indent="-285750">
              <a:buFont typeface="Arial" panose="020B0604020202020204" pitchFamily="34" charset="0"/>
              <a:buChar char="•"/>
            </a:pPr>
            <a:r>
              <a:rPr lang="en-US" dirty="0"/>
              <a:t>Promoting the skillsets Honda is looking for with the NRC Honda Innovation Award</a:t>
            </a:r>
          </a:p>
        </p:txBody>
      </p:sp>
      <p:pic>
        <p:nvPicPr>
          <p:cNvPr id="11" name="Picture 10">
            <a:extLst>
              <a:ext uri="{FF2B5EF4-FFF2-40B4-BE49-F238E27FC236}">
                <a16:creationId xmlns:a16="http://schemas.microsoft.com/office/drawing/2014/main" id="{6FF02DED-D355-3F46-98D7-E5C94BC96C0D}"/>
              </a:ext>
            </a:extLst>
          </p:cNvPr>
          <p:cNvPicPr>
            <a:picLocks noChangeAspect="1"/>
          </p:cNvPicPr>
          <p:nvPr/>
        </p:nvPicPr>
        <p:blipFill rotWithShape="1">
          <a:blip r:embed="rId7">
            <a:extLst>
              <a:ext uri="{28A0092B-C50C-407E-A947-70E740481C1C}">
                <a14:useLocalDpi xmlns:a14="http://schemas.microsoft.com/office/drawing/2010/main" val="0"/>
              </a:ext>
            </a:extLst>
          </a:blip>
          <a:srcRect l="8740" t="4818" r="6132" b="16307"/>
          <a:stretch/>
        </p:blipFill>
        <p:spPr>
          <a:xfrm>
            <a:off x="1769684" y="4275708"/>
            <a:ext cx="4231341" cy="2205318"/>
          </a:xfrm>
          <a:prstGeom prst="rect">
            <a:avLst/>
          </a:prstGeom>
        </p:spPr>
      </p:pic>
    </p:spTree>
    <p:extLst>
      <p:ext uri="{BB962C8B-B14F-4D97-AF65-F5344CB8AC3E}">
        <p14:creationId xmlns:p14="http://schemas.microsoft.com/office/powerpoint/2010/main" val="201487619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extBox 92"/>
          <p:cNvSpPr txBox="1"/>
          <p:nvPr/>
        </p:nvSpPr>
        <p:spPr>
          <a:xfrm>
            <a:off x="570234" y="1513184"/>
            <a:ext cx="5233327" cy="2308324"/>
          </a:xfrm>
          <a:prstGeom prst="rect">
            <a:avLst/>
          </a:prstGeom>
          <a:noFill/>
        </p:spPr>
        <p:txBody>
          <a:bodyPr wrap="square" rtlCol="0">
            <a:spAutoFit/>
          </a:bodyPr>
          <a:lstStyle/>
          <a:p>
            <a:r>
              <a:rPr lang="en-US" dirty="0"/>
              <a:t>Continued improvement.  Strengthen partnerships with local High Schools.  Support schools to inspire students to find their talent earlier, during High School. The shadow program now allows the students to put hands on, in safe environments.  Internships for High Schools students is being studied.  The issue of under-age students working in the shop is close to being solved.    </a:t>
            </a:r>
          </a:p>
        </p:txBody>
      </p:sp>
      <p:pic>
        <p:nvPicPr>
          <p:cNvPr id="105" name="Picture 1" descr="cid:image001.png@01D425BE.E43465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002" y="55563"/>
            <a:ext cx="280731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Title 1"/>
          <p:cNvSpPr txBox="1">
            <a:spLocks/>
          </p:cNvSpPr>
          <p:nvPr/>
        </p:nvSpPr>
        <p:spPr>
          <a:xfrm>
            <a:off x="9743440" y="121921"/>
            <a:ext cx="2290510" cy="832806"/>
          </a:xfrm>
          <a:prstGeom prst="rect">
            <a:avLst/>
          </a:prstGeom>
          <a:solidFill>
            <a:schemeClr val="accent5"/>
          </a:solidFill>
        </p:spPr>
        <p:txBody>
          <a:bodyPr vert="horz" lIns="91440" tIns="45720" rIns="91440" bIns="45720" rtlCol="0" anchor="b">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2500" b="1" dirty="0">
                <a:solidFill>
                  <a:schemeClr val="accent3">
                    <a:lumMod val="60000"/>
                    <a:lumOff val="40000"/>
                  </a:schemeClr>
                </a:solidFill>
              </a:rPr>
              <a:t>February 2020</a:t>
            </a:r>
          </a:p>
          <a:p>
            <a:r>
              <a:rPr lang="en-US" sz="2500" b="1" dirty="0">
                <a:solidFill>
                  <a:schemeClr val="accent3">
                    <a:lumMod val="60000"/>
                    <a:lumOff val="40000"/>
                  </a:schemeClr>
                </a:solidFill>
              </a:rPr>
              <a:t>R. Brown</a:t>
            </a:r>
          </a:p>
        </p:txBody>
      </p:sp>
      <p:cxnSp>
        <p:nvCxnSpPr>
          <p:cNvPr id="107" name="Straight Connector 106"/>
          <p:cNvCxnSpPr/>
          <p:nvPr/>
        </p:nvCxnSpPr>
        <p:spPr>
          <a:xfrm flipV="1">
            <a:off x="158880" y="1036325"/>
            <a:ext cx="11875070" cy="60949"/>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3623627" y="4349493"/>
            <a:ext cx="4240696" cy="1477328"/>
          </a:xfrm>
          <a:prstGeom prst="rect">
            <a:avLst/>
          </a:prstGeom>
          <a:noFill/>
        </p:spPr>
        <p:txBody>
          <a:bodyPr wrap="square" rtlCol="0">
            <a:spAutoFit/>
          </a:bodyPr>
          <a:lstStyle/>
          <a:p>
            <a:r>
              <a:rPr lang="en-US" dirty="0"/>
              <a:t>To inspire students, Honda EGA supported a local Boy Scout on an Eagle Rank project.  This robot statue, using an actual industrial robot, is located at Marysville Early College High School in Marysville Ohio.  </a:t>
            </a:r>
          </a:p>
        </p:txBody>
      </p:sp>
      <p:pic>
        <p:nvPicPr>
          <p:cNvPr id="2" name="Picture 1"/>
          <p:cNvPicPr>
            <a:picLocks noChangeAspect="1"/>
          </p:cNvPicPr>
          <p:nvPr/>
        </p:nvPicPr>
        <p:blipFill>
          <a:blip r:embed="rId3"/>
          <a:stretch>
            <a:fillRect/>
          </a:stretch>
        </p:blipFill>
        <p:spPr>
          <a:xfrm>
            <a:off x="7864323" y="2524110"/>
            <a:ext cx="2681099" cy="3548513"/>
          </a:xfrm>
          <a:prstGeom prst="rect">
            <a:avLst/>
          </a:prstGeom>
        </p:spPr>
      </p:pic>
    </p:spTree>
    <p:extLst>
      <p:ext uri="{BB962C8B-B14F-4D97-AF65-F5344CB8AC3E}">
        <p14:creationId xmlns:p14="http://schemas.microsoft.com/office/powerpoint/2010/main" val="242559978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F1EDCB-25C1-1B43-9D96-8B6C6E3DDA6F}"/>
              </a:ext>
            </a:extLst>
          </p:cNvPr>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513B46D1-E1F6-AC4E-B285-ABB2D469FE05}"/>
              </a:ext>
            </a:extLst>
          </p:cNvPr>
          <p:cNvSpPr/>
          <p:nvPr/>
        </p:nvSpPr>
        <p:spPr>
          <a:xfrm>
            <a:off x="3354587" y="5834881"/>
            <a:ext cx="5482823" cy="646331"/>
          </a:xfrm>
          <a:prstGeom prst="rect">
            <a:avLst/>
          </a:prstGeom>
        </p:spPr>
        <p:txBody>
          <a:bodyPr wrap="square">
            <a:spAutoFit/>
          </a:bodyPr>
          <a:lstStyle/>
          <a:p>
            <a:pPr algn="ctr"/>
            <a:r>
              <a:rPr lang="en-US" sz="3600" b="1" dirty="0">
                <a:solidFill>
                  <a:schemeClr val="bg1"/>
                </a:solidFill>
                <a:latin typeface="Arial" panose="020B0604020202020204" pitchFamily="34" charset="0"/>
                <a:cs typeface="Arial" panose="020B0604020202020204" pitchFamily="34" charset="0"/>
              </a:rPr>
              <a:t>Opened in 2012</a:t>
            </a:r>
            <a:endParaRPr lang="en-US" sz="3600" dirty="0">
              <a:solidFill>
                <a:schemeClr val="bg1"/>
              </a:solidFill>
            </a:endParaRPr>
          </a:p>
        </p:txBody>
      </p:sp>
    </p:spTree>
    <p:extLst>
      <p:ext uri="{BB962C8B-B14F-4D97-AF65-F5344CB8AC3E}">
        <p14:creationId xmlns:p14="http://schemas.microsoft.com/office/powerpoint/2010/main" val="867993466"/>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098355-2B21-6448-92E4-1A6E70B058A4}"/>
              </a:ext>
            </a:extLst>
          </p:cNvPr>
          <p:cNvPicPr>
            <a:picLocks noChangeAspect="1"/>
          </p:cNvPicPr>
          <p:nvPr/>
        </p:nvPicPr>
        <p:blipFill>
          <a:blip r:embed="rId2"/>
          <a:stretch>
            <a:fillRect/>
          </a:stretch>
        </p:blipFill>
        <p:spPr>
          <a:xfrm>
            <a:off x="209550" y="577850"/>
            <a:ext cx="11772900" cy="5702300"/>
          </a:xfrm>
          <a:prstGeom prst="rect">
            <a:avLst/>
          </a:prstGeom>
        </p:spPr>
      </p:pic>
    </p:spTree>
    <p:extLst>
      <p:ext uri="{BB962C8B-B14F-4D97-AF65-F5344CB8AC3E}">
        <p14:creationId xmlns:p14="http://schemas.microsoft.com/office/powerpoint/2010/main" val="308225474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A76627-0D5D-8E4D-93F9-385EC2AA877D}"/>
              </a:ext>
            </a:extLst>
          </p:cNvPr>
          <p:cNvPicPr>
            <a:picLocks noChangeAspect="1"/>
          </p:cNvPicPr>
          <p:nvPr/>
        </p:nvPicPr>
        <p:blipFill>
          <a:blip r:embed="rId2"/>
          <a:stretch>
            <a:fillRect/>
          </a:stretch>
        </p:blipFill>
        <p:spPr>
          <a:xfrm>
            <a:off x="895350" y="806450"/>
            <a:ext cx="10401300" cy="5245100"/>
          </a:xfrm>
          <a:prstGeom prst="rect">
            <a:avLst/>
          </a:prstGeom>
        </p:spPr>
      </p:pic>
    </p:spTree>
    <p:extLst>
      <p:ext uri="{BB962C8B-B14F-4D97-AF65-F5344CB8AC3E}">
        <p14:creationId xmlns:p14="http://schemas.microsoft.com/office/powerpoint/2010/main" val="3560103721"/>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10F7D4-0BB7-DB4D-AFCD-CD830FE9E076}"/>
              </a:ext>
            </a:extLst>
          </p:cNvPr>
          <p:cNvSpPr/>
          <p:nvPr/>
        </p:nvSpPr>
        <p:spPr>
          <a:xfrm>
            <a:off x="3538220" y="1841157"/>
            <a:ext cx="5115560" cy="923330"/>
          </a:xfrm>
          <a:prstGeom prst="rect">
            <a:avLst/>
          </a:prstGeom>
        </p:spPr>
        <p:txBody>
          <a:bodyPr wrap="square">
            <a:spAutoFit/>
          </a:bodyPr>
          <a:lstStyle/>
          <a:p>
            <a:pPr algn="ctr"/>
            <a:r>
              <a:rPr lang="en-US" sz="5400" b="1" dirty="0">
                <a:latin typeface="Arial" panose="020B0604020202020204" pitchFamily="34" charset="0"/>
                <a:cs typeface="Arial" panose="020B0604020202020204" pitchFamily="34" charset="0"/>
              </a:rPr>
              <a:t>Questions?</a:t>
            </a:r>
            <a:endParaRPr lang="en-US" sz="5400" dirty="0"/>
          </a:p>
        </p:txBody>
      </p:sp>
      <p:grpSp>
        <p:nvGrpSpPr>
          <p:cNvPr id="3" name="Group 2">
            <a:extLst>
              <a:ext uri="{FF2B5EF4-FFF2-40B4-BE49-F238E27FC236}">
                <a16:creationId xmlns:a16="http://schemas.microsoft.com/office/drawing/2014/main" id="{E79069D7-A64C-2A40-AB37-0460E625E253}"/>
              </a:ext>
            </a:extLst>
          </p:cNvPr>
          <p:cNvGrpSpPr/>
          <p:nvPr/>
        </p:nvGrpSpPr>
        <p:grpSpPr>
          <a:xfrm>
            <a:off x="701039" y="2965754"/>
            <a:ext cx="10789921" cy="1784662"/>
            <a:chOff x="1104681" y="5256218"/>
            <a:chExt cx="8303354" cy="1009016"/>
          </a:xfrm>
        </p:grpSpPr>
        <p:sp>
          <p:nvSpPr>
            <p:cNvPr id="4" name="Title 1">
              <a:extLst>
                <a:ext uri="{FF2B5EF4-FFF2-40B4-BE49-F238E27FC236}">
                  <a16:creationId xmlns:a16="http://schemas.microsoft.com/office/drawing/2014/main" id="{D75A1C74-A68B-794F-BCEE-6CAD2CDC4CCA}"/>
                </a:ext>
              </a:extLst>
            </p:cNvPr>
            <p:cNvSpPr txBox="1">
              <a:spLocks/>
            </p:cNvSpPr>
            <p:nvPr/>
          </p:nvSpPr>
          <p:spPr>
            <a:xfrm>
              <a:off x="1104681" y="5256218"/>
              <a:ext cx="4151677" cy="10090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t>Reddy Brown</a:t>
              </a:r>
            </a:p>
            <a:p>
              <a:r>
                <a:rPr lang="en-US" sz="3200" dirty="0"/>
                <a:t>Honda</a:t>
              </a:r>
            </a:p>
            <a:p>
              <a:r>
                <a:rPr lang="en-US" sz="3200" dirty="0" err="1"/>
                <a:t>reddy_brown@ega.honda.com</a:t>
              </a:r>
              <a:endParaRPr lang="en-US" sz="3200" dirty="0"/>
            </a:p>
          </p:txBody>
        </p:sp>
        <p:sp>
          <p:nvSpPr>
            <p:cNvPr id="5" name="Title 1">
              <a:extLst>
                <a:ext uri="{FF2B5EF4-FFF2-40B4-BE49-F238E27FC236}">
                  <a16:creationId xmlns:a16="http://schemas.microsoft.com/office/drawing/2014/main" id="{7CB51376-1325-394C-8DAA-5AC0B97A900C}"/>
                </a:ext>
              </a:extLst>
            </p:cNvPr>
            <p:cNvSpPr txBox="1">
              <a:spLocks/>
            </p:cNvSpPr>
            <p:nvPr/>
          </p:nvSpPr>
          <p:spPr>
            <a:xfrm>
              <a:off x="5256358" y="5256218"/>
              <a:ext cx="4151677" cy="10090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t>Tad </a:t>
              </a:r>
              <a:r>
                <a:rPr lang="en-US" sz="3200" b="1" dirty="0" err="1"/>
                <a:t>Douce</a:t>
              </a:r>
              <a:endParaRPr lang="en-US" sz="3200" b="1" dirty="0"/>
            </a:p>
            <a:p>
              <a:r>
                <a:rPr lang="en-US" sz="3200" dirty="0"/>
                <a:t>Tri-Rivers CC</a:t>
              </a:r>
            </a:p>
            <a:p>
              <a:r>
                <a:rPr lang="en-US" sz="3200" dirty="0" err="1"/>
                <a:t>tdouce@tririvers.com</a:t>
              </a:r>
              <a:endParaRPr lang="en-US" sz="3200" dirty="0"/>
            </a:p>
          </p:txBody>
        </p:sp>
      </p:grpSp>
    </p:spTree>
    <p:extLst>
      <p:ext uri="{BB962C8B-B14F-4D97-AF65-F5344CB8AC3E}">
        <p14:creationId xmlns:p14="http://schemas.microsoft.com/office/powerpoint/2010/main" val="884358091"/>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7386</TotalTime>
  <Words>525</Words>
  <Application>Microsoft Macintosh PowerPoint</Application>
  <PresentationFormat>Widescreen</PresentationFormat>
  <Paragraphs>71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Honda Engineering Collaboration with Local Schools for Technical Staff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Honda North America,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Honda Engineering collaboration with local schools 2010-2020</dc:title>
  <dc:creator>Reddy Brown</dc:creator>
  <cp:lastModifiedBy>Tad Douce</cp:lastModifiedBy>
  <cp:revision>37</cp:revision>
  <dcterms:created xsi:type="dcterms:W3CDTF">2020-02-02T19:13:32Z</dcterms:created>
  <dcterms:modified xsi:type="dcterms:W3CDTF">2020-03-04T04:30:43Z</dcterms:modified>
</cp:coreProperties>
</file>